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5"/>
  </p:notesMasterIdLst>
  <p:handoutMasterIdLst>
    <p:handoutMasterId r:id="rId26"/>
  </p:handoutMasterIdLst>
  <p:sldIdLst>
    <p:sldId id="256" r:id="rId5"/>
    <p:sldId id="259" r:id="rId6"/>
    <p:sldId id="302" r:id="rId7"/>
    <p:sldId id="309" r:id="rId8"/>
    <p:sldId id="291" r:id="rId9"/>
    <p:sldId id="277" r:id="rId10"/>
    <p:sldId id="306" r:id="rId11"/>
    <p:sldId id="297" r:id="rId12"/>
    <p:sldId id="298" r:id="rId13"/>
    <p:sldId id="281" r:id="rId14"/>
    <p:sldId id="303" r:id="rId15"/>
    <p:sldId id="304" r:id="rId16"/>
    <p:sldId id="312" r:id="rId17"/>
    <p:sldId id="314" r:id="rId18"/>
    <p:sldId id="282" r:id="rId19"/>
    <p:sldId id="317" r:id="rId20"/>
    <p:sldId id="299" r:id="rId21"/>
    <p:sldId id="301" r:id="rId22"/>
    <p:sldId id="315" r:id="rId23"/>
    <p:sldId id="269" r:id="rId24"/>
  </p:sldIdLst>
  <p:sldSz cx="12192000" cy="6858000"/>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13" userDrawn="1">
          <p15:clr>
            <a:srgbClr val="A4A3A4"/>
          </p15:clr>
        </p15:guide>
        <p15:guide id="4" orient="horz" pos="3861" userDrawn="1">
          <p15:clr>
            <a:srgbClr val="A4A3A4"/>
          </p15:clr>
        </p15:guide>
        <p15:guide id="5" pos="3840" userDrawn="1">
          <p15:clr>
            <a:srgbClr val="A4A3A4"/>
          </p15:clr>
        </p15:guide>
        <p15:guide id="6" pos="604" userDrawn="1">
          <p15:clr>
            <a:srgbClr val="A4A3A4"/>
          </p15:clr>
        </p15:guide>
        <p15:guide id="7"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ribeland, Inge" initials="SI" lastIdx="1" clrIdx="0">
    <p:extLst>
      <p:ext uri="{19B8F6BF-5375-455C-9EA6-DF929625EA0E}">
        <p15:presenceInfo xmlns:p15="http://schemas.microsoft.com/office/powerpoint/2012/main" userId="S-1-5-21-3147202984-2061449426-183301271-168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B47"/>
    <a:srgbClr val="988237"/>
    <a:srgbClr val="556E82"/>
    <a:srgbClr val="7D6323"/>
    <a:srgbClr val="978439"/>
    <a:srgbClr val="E6E093"/>
    <a:srgbClr val="887D47"/>
    <a:srgbClr val="0F0B61"/>
    <a:srgbClr val="1F187E"/>
    <a:srgbClr val="205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70634" autoAdjust="0"/>
  </p:normalViewPr>
  <p:slideViewPr>
    <p:cSldViewPr showGuides="1">
      <p:cViewPr varScale="1">
        <p:scale>
          <a:sx n="81" d="100"/>
          <a:sy n="81" d="100"/>
        </p:scale>
        <p:origin x="168" y="90"/>
      </p:cViewPr>
      <p:guideLst>
        <p:guide orient="horz" pos="2160"/>
        <p:guide orient="horz" pos="1003"/>
        <p:guide orient="horz" pos="913"/>
        <p:guide orient="horz" pos="3861"/>
        <p:guide pos="3840"/>
        <p:guide pos="604"/>
        <p:guide pos="70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1" d="100"/>
          <a:sy n="111" d="100"/>
        </p:scale>
        <p:origin x="340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6.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BCF24DE-A009-47EC-A994-2C17E4B067A3}" type="datetimeFigureOut">
              <a:rPr lang="nb-NO" smtClean="0"/>
              <a:t>28.03.2022</a:t>
            </a:fld>
            <a:endParaRPr lang="nb-NO"/>
          </a:p>
        </p:txBody>
      </p:sp>
      <p:sp>
        <p:nvSpPr>
          <p:cNvPr id="4" name="Plassholder for bunn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28.03.2022</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Velkommen til støttegruppemøte.</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132883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311456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3A84-FC95-4064-B83F-81CB4A0C49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72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1"/>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2362984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16</a:t>
            </a:fld>
            <a:endParaRPr lang="nb-NO"/>
          </a:p>
        </p:txBody>
      </p:sp>
    </p:spTree>
    <p:extLst>
      <p:ext uri="{BB962C8B-B14F-4D97-AF65-F5344CB8AC3E}">
        <p14:creationId xmlns:p14="http://schemas.microsoft.com/office/powerpoint/2010/main" val="189720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17</a:t>
            </a:fld>
            <a:endParaRPr lang="nb-NO"/>
          </a:p>
        </p:txBody>
      </p:sp>
    </p:spTree>
    <p:extLst>
      <p:ext uri="{BB962C8B-B14F-4D97-AF65-F5344CB8AC3E}">
        <p14:creationId xmlns:p14="http://schemas.microsoft.com/office/powerpoint/2010/main" val="372370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extLst>
      <p:ext uri="{BB962C8B-B14F-4D97-AF65-F5344CB8AC3E}">
        <p14:creationId xmlns:p14="http://schemas.microsoft.com/office/powerpoint/2010/main" val="1258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4901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18811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234100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Krigføring i det maritime domenet</a:t>
            </a:r>
          </a:p>
          <a:p>
            <a:endParaRPr lang="nb-NO" dirty="0"/>
          </a:p>
          <a:p>
            <a:r>
              <a:rPr lang="nb-NO" sz="1100" dirty="0"/>
              <a:t>9.4.2 Ny overflatestruktur</a:t>
            </a:r>
          </a:p>
          <a:p>
            <a:r>
              <a:rPr lang="nb-NO" sz="1100" dirty="0"/>
              <a:t>Ny overflatestruktur må kunne inngå i et nettverk av fellesoperative sensorer og våpensystemer slik at den fremtidige sammensettingen av Forsvarets ressurser, i alle domener, har størst mulig effekt og slagkraft, i tillegg til at de kan operere sammen med allierte. Regjeringens prioriteringer vil også i dette arbeidet ta utgangspunkt i de evnene Forsvaret må ha, og de mest krevende og sannsynlige scenarioene. Ny overflatestruktur skal sammen med fellesoperative kapasiteter gi evne til å bidra innenfor hele spekteret av maritime operasjoner og imøtekomme krav fra NATO for å kunne inngå som en integrert del av en alliert maritim stridsgruppe. Strukturutviklingen hos nære allierte og potensielle motstandere blir vurdert grundig. Dette inkluderer forhold som teknologisk utvikling av avanserte sensorer og beskyttelsessystemer, langtrekkende missiler, evne til effektiv krigføring mot trusselen fra svært stillegående undervannsbåter og andre undervannstrusler, elektronisk krigføring, cyberkrigføring og utviklingen i romdomenet. Det er også en ambisjon at de fremtidige kapasitetene i sjødomenet utvikles og driftes i samarbeid med allierte. Størst mulig likhet i systemer og plattformer bidrar til økt kampkraft, forutsigbarhet og er kostnadseffektivt. En fremtidig anskaffelse og drift av nye undervannsbåter sammen med Tyskland er et eksempel på dette. Regjeringen vil komme tilbake til Stortinget om den fremtidige innrettingen av overflatestrukturen i 2022. Innfasing av ny overflatestruktur vil ses i sammenheng med planene for utfasing av Skjold-klassen mot slutten av 2020-tallet, og deretter Nansen-klassen i første halvdel av 2030-talletmaritime domenet, også</a:t>
            </a:r>
            <a:r>
              <a:rPr lang="nb-NO" sz="1100" baseline="0" dirty="0"/>
              <a:t> kjent som overflatestudien er en grunnlagsutredning for FSJ.</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6108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80148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260940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123308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264033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171450" indent="-171450">
              <a:buFont typeface="Arial" panose="020B0604020202020204" pitchFamily="34" charset="0"/>
              <a:buChar char="•"/>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extLst>
      <p:ext uri="{BB962C8B-B14F-4D97-AF65-F5344CB8AC3E}">
        <p14:creationId xmlns:p14="http://schemas.microsoft.com/office/powerpoint/2010/main" val="119418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sk Startside Glacis gate ALT1">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Glacis gate ALT 1</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272464"/>
            <a:ext cx="12220096"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rsk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a:t>Norsk mal: Tekst uten </a:t>
            </a:r>
            <a:r>
              <a:rPr lang="nb-NO" sz="1200" dirty="0" err="1"/>
              <a:t>kulepunkter</a:t>
            </a:r>
            <a:endParaRPr lang="nb-NO" sz="1200" dirty="0"/>
          </a:p>
        </p:txBody>
      </p:sp>
      <p:sp>
        <p:nvSpPr>
          <p:cNvPr id="2" name="Tittel 1"/>
          <p:cNvSpPr>
            <a:spLocks noGrp="1"/>
          </p:cNvSpPr>
          <p:nvPr>
            <p:ph type="title"/>
          </p:nvPr>
        </p:nvSpPr>
        <p:spPr>
          <a:xfrm>
            <a:off x="1198800" y="296652"/>
            <a:ext cx="9792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sk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2" name="Tittel 1"/>
          <p:cNvSpPr>
            <a:spLocks noGrp="1"/>
          </p:cNvSpPr>
          <p:nvPr>
            <p:ph type="title"/>
          </p:nvPr>
        </p:nvSpPr>
        <p:spPr>
          <a:xfrm>
            <a:off x="1198800" y="296652"/>
            <a:ext cx="7309958"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sk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3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sk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4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sk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liggende bilde</a:t>
            </a:r>
          </a:p>
        </p:txBody>
      </p:sp>
      <p:sp>
        <p:nvSpPr>
          <p:cNvPr id="2" name="Tittel 1"/>
          <p:cNvSpPr>
            <a:spLocks noGrp="1"/>
          </p:cNvSpPr>
          <p:nvPr>
            <p:ph type="title"/>
          </p:nvPr>
        </p:nvSpPr>
        <p:spPr>
          <a:xfrm>
            <a:off x="1198800" y="296652"/>
            <a:ext cx="9792000" cy="1143000"/>
          </a:xfrm>
        </p:spPr>
        <p:txBody>
          <a:bodyPr/>
          <a:lstStyle/>
          <a:p>
            <a:r>
              <a:rPr lang="nb-NO" noProof="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a:t>Rediger tekststiler i malen</a:t>
            </a:r>
          </a:p>
          <a:p>
            <a:pPr lvl="1"/>
            <a:r>
              <a:rPr lang="nb-NO"/>
              <a:t>Andre nivå</a:t>
            </a:r>
          </a:p>
          <a:p>
            <a:pPr lvl="2"/>
            <a:r>
              <a:rPr lang="nb-NO"/>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rsk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a:t>Norsk 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a:t>Klikk ikonet for å legge til bilde</a:t>
            </a:r>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sk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Diagram</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sk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Tabell</a:t>
            </a:r>
          </a:p>
        </p:txBody>
      </p:sp>
      <p:sp>
        <p:nvSpPr>
          <p:cNvPr id="2" name="Tittel 1"/>
          <p:cNvSpPr>
            <a:spLocks noGrp="1"/>
          </p:cNvSpPr>
          <p:nvPr>
            <p:ph type="title"/>
          </p:nvPr>
        </p:nvSpPr>
        <p:spPr>
          <a:xfrm>
            <a:off x="1198800" y="296863"/>
            <a:ext cx="9792000" cy="1143000"/>
          </a:xfrm>
        </p:spPr>
        <p:txBody>
          <a:bodyPr/>
          <a:lstStyle/>
          <a:p>
            <a:r>
              <a:rPr lang="nb-NO"/>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Norsk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To innholdsdeler - Sammenlikning</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rsk Sluttside Glacis gate">
    <p:bg>
      <p:bgPr>
        <a:solidFill>
          <a:schemeClr val="bg1"/>
        </a:soli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72464"/>
            <a:ext cx="12220096" cy="3585536"/>
          </a:xfrm>
          <a:prstGeom prst="rect">
            <a:avLst/>
          </a:prstGeom>
          <a:effec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Glacis gate</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261050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sk Startside Glacis gate ALT2">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Glacis gate ALT 2</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773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rsk SluttsideMyntgata">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Myntgata</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spTree>
    <p:extLst>
      <p:ext uri="{BB962C8B-B14F-4D97-AF65-F5344CB8AC3E}">
        <p14:creationId xmlns:p14="http://schemas.microsoft.com/office/powerpoint/2010/main" val="12762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sp>
        <p:nvSpPr>
          <p:cNvPr id="31" name="Date Placeholder 30"/>
          <p:cNvSpPr>
            <a:spLocks noGrp="1"/>
          </p:cNvSpPr>
          <p:nvPr>
            <p:ph type="dt" sz="half" idx="18"/>
          </p:nvPr>
        </p:nvSpPr>
        <p:spPr/>
        <p:txBody>
          <a:bodyPr/>
          <a:lstStyle/>
          <a:p>
            <a:fld id="{9DC0B969-50A7-814C-A540-FEAA4DC33D67}" type="datetime1">
              <a:rPr lang="en-US" smtClean="0"/>
              <a:t>3/28/2022</a:t>
            </a:fld>
            <a:endParaRPr lang="en-US"/>
          </a:p>
        </p:txBody>
      </p:sp>
      <p:sp>
        <p:nvSpPr>
          <p:cNvPr id="32" name="Footer Placeholder 31"/>
          <p:cNvSpPr>
            <a:spLocks noGrp="1"/>
          </p:cNvSpPr>
          <p:nvPr>
            <p:ph type="ftr" sz="quarter" idx="19"/>
          </p:nvPr>
        </p:nvSpPr>
        <p:spPr/>
        <p:txBody>
          <a:bodyPr/>
          <a:lstStyle/>
          <a:p>
            <a:endParaRPr lang="en-US"/>
          </a:p>
        </p:txBody>
      </p:sp>
      <p:sp>
        <p:nvSpPr>
          <p:cNvPr id="33" name="Slide Number Placeholder 32"/>
          <p:cNvSpPr>
            <a:spLocks noGrp="1"/>
          </p:cNvSpPr>
          <p:nvPr>
            <p:ph type="sldNum" sz="quarter" idx="20"/>
          </p:nvPr>
        </p:nvSpPr>
        <p:spPr/>
        <p:txBody>
          <a:bodyPr/>
          <a:lstStyle/>
          <a:p>
            <a:fld id="{B3E32AC4-451E-9947-8F99-28F98A8CF5CD}" type="slidenum">
              <a:rPr lang="en-US" smtClean="0"/>
              <a:t>‹#›</a:t>
            </a:fld>
            <a:endParaRPr lang="en-US"/>
          </a:p>
        </p:txBody>
      </p:sp>
      <p:sp>
        <p:nvSpPr>
          <p:cNvPr id="34" name="Rectangle 33"/>
          <p:cNvSpPr/>
          <p:nvPr userDrawn="1"/>
        </p:nvSpPr>
        <p:spPr>
          <a:xfrm>
            <a:off x="0" y="3047999"/>
            <a:ext cx="6096000" cy="304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FSI-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1445" y="658463"/>
            <a:ext cx="1970163" cy="1590304"/>
          </a:xfrm>
          <a:prstGeom prst="rect">
            <a:avLst/>
          </a:prstGeom>
        </p:spPr>
      </p:pic>
      <p:sp>
        <p:nvSpPr>
          <p:cNvPr id="37" name="Title 36"/>
          <p:cNvSpPr>
            <a:spLocks noGrp="1"/>
          </p:cNvSpPr>
          <p:nvPr>
            <p:ph type="title"/>
          </p:nvPr>
        </p:nvSpPr>
        <p:spPr>
          <a:xfrm>
            <a:off x="390186" y="3325227"/>
            <a:ext cx="5170629" cy="1766261"/>
          </a:xfrm>
        </p:spPr>
        <p:txBody>
          <a:bodyPr anchor="b" anchorCtr="0">
            <a:noAutofit/>
          </a:bodyPr>
          <a:lstStyle>
            <a:lvl1pPr>
              <a:defRPr sz="2800" b="1">
                <a:solidFill>
                  <a:schemeClr val="bg1"/>
                </a:solidFill>
              </a:defRPr>
            </a:lvl1pPr>
          </a:lstStyle>
          <a:p>
            <a:r>
              <a:rPr lang="nb-NO"/>
              <a:t>Click to edit Master title style</a:t>
            </a:r>
            <a:endParaRPr lang="en-US"/>
          </a:p>
        </p:txBody>
      </p:sp>
      <p:sp>
        <p:nvSpPr>
          <p:cNvPr id="41" name="Text Placeholder 40"/>
          <p:cNvSpPr>
            <a:spLocks noGrp="1"/>
          </p:cNvSpPr>
          <p:nvPr>
            <p:ph type="body" sz="quarter" idx="22" hasCustomPrompt="1"/>
          </p:nvPr>
        </p:nvSpPr>
        <p:spPr>
          <a:xfrm>
            <a:off x="390186" y="5237102"/>
            <a:ext cx="5170588" cy="776109"/>
          </a:xfrm>
        </p:spPr>
        <p:txBody>
          <a:bodyPr>
            <a:normAutofit/>
          </a:bodyPr>
          <a:lstStyle>
            <a:lvl1pPr marL="0" indent="0">
              <a:buNone/>
              <a:defRPr sz="1867">
                <a:solidFill>
                  <a:srgbClr val="FFFFFF"/>
                </a:solidFill>
              </a:defRPr>
            </a:lvl1pPr>
          </a:lstStyle>
          <a:p>
            <a:pPr lvl="0"/>
            <a:r>
              <a:rPr lang="nb-NO" err="1"/>
              <a:t>Click</a:t>
            </a:r>
            <a:r>
              <a:rPr lang="nb-NO"/>
              <a:t> to </a:t>
            </a:r>
            <a:r>
              <a:rPr lang="nb-NO" err="1"/>
              <a:t>edit</a:t>
            </a:r>
            <a:r>
              <a:rPr lang="nb-NO"/>
              <a:t> Master </a:t>
            </a:r>
            <a:r>
              <a:rPr lang="nb-NO" err="1"/>
              <a:t>subtitle</a:t>
            </a:r>
            <a:r>
              <a:rPr lang="nb-NO"/>
              <a:t> styles</a:t>
            </a:r>
          </a:p>
        </p:txBody>
      </p:sp>
      <p:sp>
        <p:nvSpPr>
          <p:cNvPr id="3" name="Picture Placeholder 2"/>
          <p:cNvSpPr>
            <a:spLocks noGrp="1"/>
          </p:cNvSpPr>
          <p:nvPr>
            <p:ph type="pic" sz="quarter" idx="25" hasCustomPrompt="1"/>
          </p:nvPr>
        </p:nvSpPr>
        <p:spPr>
          <a:xfrm>
            <a:off x="0" y="0"/>
            <a:ext cx="6096000" cy="3048000"/>
          </a:xfrm>
          <a:solidFill>
            <a:schemeClr val="bg2">
              <a:lumMod val="20000"/>
              <a:lumOff val="80000"/>
            </a:schemeClr>
          </a:solidFill>
        </p:spPr>
        <p:txBody>
          <a:bodyPr>
            <a:normAutofit/>
          </a:bodyPr>
          <a:lstStyle>
            <a:lvl1pPr marL="0" indent="0">
              <a:buNone/>
              <a:defRPr sz="1600" baseline="0"/>
            </a:lvl1pPr>
          </a:lstStyle>
          <a:p>
            <a:r>
              <a:rPr lang="en-US"/>
              <a:t>Sett inn </a:t>
            </a:r>
            <a:r>
              <a:rPr lang="en-US" err="1"/>
              <a:t>bilde</a:t>
            </a:r>
            <a:endParaRPr lang="en-US"/>
          </a:p>
        </p:txBody>
      </p:sp>
      <p:sp>
        <p:nvSpPr>
          <p:cNvPr id="17" name="Picture Placeholder 4"/>
          <p:cNvSpPr>
            <a:spLocks noGrp="1"/>
          </p:cNvSpPr>
          <p:nvPr>
            <p:ph type="pic" sz="quarter" idx="27" hasCustomPrompt="1"/>
          </p:nvPr>
        </p:nvSpPr>
        <p:spPr>
          <a:xfrm>
            <a:off x="9140808" y="3048000"/>
            <a:ext cx="3048000" cy="3048000"/>
          </a:xfrm>
          <a:solidFill>
            <a:schemeClr val="bg2">
              <a:lumMod val="20000"/>
              <a:lumOff val="80000"/>
            </a:schemeClr>
          </a:solidFill>
        </p:spPr>
        <p:txBody>
          <a:bodyPr tIns="280800" anchor="t" anchorCtr="0">
            <a:normAutofit/>
          </a:bodyPr>
          <a:lstStyle>
            <a:lvl1pPr marL="0" indent="0" algn="ctr">
              <a:buNone/>
              <a:defRPr sz="1600">
                <a:solidFill>
                  <a:schemeClr val="accent3"/>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
        <p:nvSpPr>
          <p:cNvPr id="19" name="Picture Placeholder 4"/>
          <p:cNvSpPr>
            <a:spLocks noGrp="1"/>
          </p:cNvSpPr>
          <p:nvPr>
            <p:ph type="pic" sz="quarter" idx="28" hasCustomPrompt="1"/>
          </p:nvPr>
        </p:nvSpPr>
        <p:spPr>
          <a:xfrm>
            <a:off x="6092808" y="3048000"/>
            <a:ext cx="3048000" cy="3048000"/>
          </a:xfrm>
          <a:solidFill>
            <a:schemeClr val="accent4"/>
          </a:solidFill>
        </p:spPr>
        <p:txBody>
          <a:bodyPr tIns="280800" anchor="t" anchorCtr="0">
            <a:normAutofit/>
          </a:bodyPr>
          <a:lstStyle>
            <a:lvl1pPr marL="0" indent="0" algn="ctr">
              <a:buNone/>
              <a:defRPr sz="1600">
                <a:solidFill>
                  <a:schemeClr val="accent4">
                    <a:lumMod val="20000"/>
                    <a:lumOff val="80000"/>
                  </a:schemeClr>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
        <p:nvSpPr>
          <p:cNvPr id="20" name="Picture Placeholder 4"/>
          <p:cNvSpPr>
            <a:spLocks noGrp="1"/>
          </p:cNvSpPr>
          <p:nvPr>
            <p:ph type="pic" sz="quarter" idx="29" hasCustomPrompt="1"/>
          </p:nvPr>
        </p:nvSpPr>
        <p:spPr>
          <a:xfrm>
            <a:off x="6092808" y="0"/>
            <a:ext cx="3048000" cy="3048000"/>
          </a:xfrm>
          <a:solidFill>
            <a:schemeClr val="accent6"/>
          </a:solidFill>
        </p:spPr>
        <p:txBody>
          <a:bodyPr tIns="280800" anchor="t" anchorCtr="0">
            <a:normAutofit/>
          </a:bodyPr>
          <a:lstStyle>
            <a:lvl1pPr marL="0" indent="0" algn="ctr">
              <a:buNone/>
              <a:defRPr sz="1600">
                <a:solidFill>
                  <a:schemeClr val="accent6">
                    <a:lumMod val="20000"/>
                    <a:lumOff val="80000"/>
                  </a:schemeClr>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Tree>
    <p:extLst>
      <p:ext uri="{BB962C8B-B14F-4D97-AF65-F5344CB8AC3E}">
        <p14:creationId xmlns:p14="http://schemas.microsoft.com/office/powerpoint/2010/main" val="307407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sk Startside Alternativ Myntgata ALT1">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Myntgata ALT 1</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9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sk Startside Alternativ Myntgata">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Myntgata ALT 2</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5"/>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1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sk Startside farge beig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rgbClr val="897B47"/>
          </a:solidFill>
        </p:spPr>
        <p:txBody>
          <a:bodyPr/>
          <a:lstStyle>
            <a:lvl1pPr marL="0" indent="0" algn="ctr">
              <a:buNone/>
              <a:defRPr sz="1200" baseline="0">
                <a:solidFill>
                  <a:schemeClr val="bg2"/>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a:t>
            </a:r>
            <a:r>
              <a:rPr lang="nb-NO" sz="1200" baseline="0" dirty="0"/>
              <a:t> farge beige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185164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sk Startside farge blå">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accent2">
              <a:lumMod val="50000"/>
            </a:schemeClr>
          </a:solidFill>
        </p:spPr>
        <p:txBody>
          <a:bodyPr/>
          <a:lstStyle>
            <a:lvl1pPr marL="0" indent="0" algn="ctr">
              <a:buNone/>
              <a:defRPr sz="1200" baseline="0">
                <a:solidFill>
                  <a:schemeClr val="bg2"/>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farge blå</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336380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sk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a:t>
            </a:r>
            <a:r>
              <a:rPr lang="nb-NO" sz="1200" baseline="0" dirty="0"/>
              <a:t>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208268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sk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Kapittel /</a:t>
            </a:r>
            <a:r>
              <a:rPr lang="nb-NO" sz="1200" baseline="0" dirty="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lvl1pPr>
          </a:lstStyle>
          <a:p>
            <a:pPr lvl="0"/>
            <a:r>
              <a:rPr lang="nb-NO" dirty="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0" name="TekstSylinder 9"/>
          <p:cNvSpPr txBox="1"/>
          <p:nvPr userDrawn="1"/>
        </p:nvSpPr>
        <p:spPr>
          <a:xfrm>
            <a:off x="1111500" y="548680"/>
            <a:ext cx="4660464" cy="292388"/>
          </a:xfrm>
          <a:prstGeom prst="rect">
            <a:avLst/>
          </a:prstGeom>
          <a:noFill/>
        </p:spPr>
        <p:txBody>
          <a:bodyPr wrap="square" rtlCol="0">
            <a:spAutoFit/>
          </a:bodyPr>
          <a:lstStyle/>
          <a:p>
            <a:r>
              <a:rPr lang="nb-NO" sz="1300" noProof="0" dirty="0"/>
              <a:t>Forsvarsdepartementet</a:t>
            </a:r>
          </a:p>
        </p:txBody>
      </p:sp>
    </p:spTree>
    <p:extLst>
      <p:ext uri="{BB962C8B-B14F-4D97-AF65-F5344CB8AC3E}">
        <p14:creationId xmlns:p14="http://schemas.microsoft.com/office/powerpoint/2010/main" val="333581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28. mars 2022</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userDrawn="1"/>
        </p:nvSpPr>
        <p:spPr>
          <a:xfrm>
            <a:off x="595643" y="6304312"/>
            <a:ext cx="2592288" cy="215444"/>
          </a:xfrm>
          <a:prstGeom prst="rect">
            <a:avLst/>
          </a:prstGeom>
          <a:noFill/>
        </p:spPr>
        <p:txBody>
          <a:bodyPr wrap="square" rtlCol="0">
            <a:spAutoFit/>
          </a:bodyPr>
          <a:lstStyle/>
          <a:p>
            <a:r>
              <a:rPr lang="nb-NO" sz="800" noProof="0" dirty="0"/>
              <a:t>Forsvarsdepartementet</a:t>
            </a:r>
          </a:p>
        </p:txBody>
      </p:sp>
      <p:pic>
        <p:nvPicPr>
          <p:cNvPr id="11" name="Bild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44884" y="6311701"/>
            <a:ext cx="180020" cy="218596"/>
          </a:xfrm>
          <a:prstGeom prst="rect">
            <a:avLst/>
          </a:prstGeom>
        </p:spPr>
      </p:pic>
      <p:cxnSp>
        <p:nvCxnSpPr>
          <p:cNvPr id="12" name="Rett linje 11"/>
          <p:cNvCxnSpPr/>
          <p:nvPr userDrawn="1"/>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8" r:id="rId1"/>
    <p:sldLayoutId id="2147484002" r:id="rId2"/>
    <p:sldLayoutId id="2147484000" r:id="rId3"/>
    <p:sldLayoutId id="2147484003" r:id="rId4"/>
    <p:sldLayoutId id="2147483995" r:id="rId5"/>
    <p:sldLayoutId id="2147483996" r:id="rId6"/>
    <p:sldLayoutId id="2147483997" r:id="rId7"/>
    <p:sldLayoutId id="2147483989" r:id="rId8"/>
    <p:sldLayoutId id="2147483962" r:id="rId9"/>
    <p:sldLayoutId id="2147483963" r:id="rId10"/>
    <p:sldLayoutId id="2147483964" r:id="rId11"/>
    <p:sldLayoutId id="2147483965" r:id="rId12"/>
    <p:sldLayoutId id="2147483983" r:id="rId13"/>
    <p:sldLayoutId id="2147483966" r:id="rId14"/>
    <p:sldLayoutId id="2147483967" r:id="rId15"/>
    <p:sldLayoutId id="2147483968" r:id="rId16"/>
    <p:sldLayoutId id="2147483969" r:id="rId17"/>
    <p:sldLayoutId id="2147483970" r:id="rId18"/>
    <p:sldLayoutId id="2147483993" r:id="rId19"/>
    <p:sldLayoutId id="2147484001" r:id="rId20"/>
    <p:sldLayoutId id="2147484004" r:id="rId21"/>
  </p:sldLayoutIdLst>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mediearkiv.forsvaret.no/fotoweb/archives/5016-Sj%C3%B8forsvaret/?80=Mona%20Seim%2F%20Forsvare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7"/>
          </p:nvPr>
        </p:nvSpPr>
        <p:spPr/>
        <p:txBody>
          <a:bodyPr/>
          <a:lstStyle/>
          <a:p>
            <a:r>
              <a:rPr lang="nb-NO" dirty="0"/>
              <a:t>Kommandørkaptein Jon Inge Stensrud</a:t>
            </a:r>
          </a:p>
        </p:txBody>
      </p:sp>
      <p:sp>
        <p:nvSpPr>
          <p:cNvPr id="8" name="Plassholder for tekst 7"/>
          <p:cNvSpPr>
            <a:spLocks noGrp="1"/>
          </p:cNvSpPr>
          <p:nvPr>
            <p:ph type="body" sz="quarter" idx="18"/>
          </p:nvPr>
        </p:nvSpPr>
        <p:spPr/>
        <p:txBody>
          <a:bodyPr/>
          <a:lstStyle/>
          <a:p>
            <a:r>
              <a:rPr lang="nb-NO" dirty="0"/>
              <a:t>28. mars 2022</a:t>
            </a:r>
          </a:p>
        </p:txBody>
      </p:sp>
      <p:sp>
        <p:nvSpPr>
          <p:cNvPr id="9" name="Plassholder for tekst 8"/>
          <p:cNvSpPr>
            <a:spLocks noGrp="1"/>
          </p:cNvSpPr>
          <p:nvPr>
            <p:ph type="body" sz="quarter" idx="20"/>
          </p:nvPr>
        </p:nvSpPr>
        <p:spPr/>
        <p:txBody>
          <a:bodyPr/>
          <a:lstStyle/>
          <a:p>
            <a:r>
              <a:rPr lang="nb-NO" dirty="0"/>
              <a:t>Støttegruppemøte 1/2022</a:t>
            </a:r>
          </a:p>
        </p:txBody>
      </p:sp>
    </p:spTree>
    <p:extLst>
      <p:ext uri="{BB962C8B-B14F-4D97-AF65-F5344CB8AC3E}">
        <p14:creationId xmlns:p14="http://schemas.microsoft.com/office/powerpoint/2010/main" val="388582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P6359 Fremtidig maritim minemottiltakskapabilitet</a:t>
            </a:r>
          </a:p>
        </p:txBody>
      </p:sp>
      <p:sp>
        <p:nvSpPr>
          <p:cNvPr id="3" name="Plassholder for innhold 2"/>
          <p:cNvSpPr>
            <a:spLocks noGrp="1"/>
          </p:cNvSpPr>
          <p:nvPr>
            <p:ph idx="1"/>
          </p:nvPr>
        </p:nvSpPr>
        <p:spPr>
          <a:xfrm>
            <a:off x="1198800" y="1592797"/>
            <a:ext cx="6625392" cy="4525963"/>
          </a:xfrm>
        </p:spPr>
        <p:txBody>
          <a:bodyPr/>
          <a:lstStyle/>
          <a:p>
            <a:pPr marL="457200" indent="-457200">
              <a:buFont typeface="Arial" panose="020B0604020202020204" pitchFamily="34" charset="0"/>
              <a:buChar char="•"/>
            </a:pPr>
            <a:r>
              <a:rPr lang="nb-NO" dirty="0"/>
              <a:t>Forprosjektfase</a:t>
            </a:r>
          </a:p>
          <a:p>
            <a:pPr marL="457200" indent="-457200">
              <a:buFont typeface="Arial" panose="020B0604020202020204" pitchFamily="34" charset="0"/>
              <a:buChar char="•"/>
            </a:pPr>
            <a:r>
              <a:rPr lang="nb-NO" dirty="0"/>
              <a:t>SSD forventet i Q1 2022 - forsinket</a:t>
            </a:r>
          </a:p>
          <a:p>
            <a:pPr marL="457200" indent="-457200">
              <a:buFont typeface="Arial" panose="020B0604020202020204" pitchFamily="34" charset="0"/>
              <a:buChar char="•"/>
            </a:pPr>
            <a:r>
              <a:rPr lang="nb-NO" dirty="0"/>
              <a:t>Oppstart utsatt til 2024, men samme sluttidspunkt.</a:t>
            </a:r>
          </a:p>
          <a:p>
            <a:pPr marL="457200" indent="-457200">
              <a:buFont typeface="Arial" panose="020B0604020202020204" pitchFamily="34" charset="0"/>
              <a:buChar char="•"/>
            </a:pPr>
            <a:r>
              <a:rPr lang="nb-NO" dirty="0"/>
              <a:t>Oppdrag om å vurdere standard fartøyklasse som moderfartøy gitt</a:t>
            </a:r>
          </a:p>
          <a:p>
            <a:pPr marL="857250" lvl="1" indent="-457200">
              <a:buFont typeface="Arial" panose="020B0604020202020204" pitchFamily="34" charset="0"/>
              <a:buChar char="•"/>
            </a:pPr>
            <a:r>
              <a:rPr lang="nb-NO" dirty="0"/>
              <a:t>Det vurderes at man i første omgang ønsker å leie eller kjøpe et brukt fartøy til kapabiliteten, og heller vurdere standardfartøy senere.</a:t>
            </a:r>
          </a:p>
          <a:p>
            <a:pPr marL="457200" indent="-457200">
              <a:buFont typeface="Arial" panose="020B0604020202020204" pitchFamily="34" charset="0"/>
              <a:buChar char="•"/>
            </a:pPr>
            <a:endParaRPr lang="nb-NO" dirty="0"/>
          </a:p>
          <a:p>
            <a:endParaRPr lang="nb-NO" u="sng" dirty="0"/>
          </a:p>
        </p:txBody>
      </p:sp>
      <p:pic>
        <p:nvPicPr>
          <p:cNvPr id="4" name="Bilde 3"/>
          <p:cNvPicPr>
            <a:picLocks noChangeAspect="1"/>
          </p:cNvPicPr>
          <p:nvPr/>
        </p:nvPicPr>
        <p:blipFill>
          <a:blip r:embed="rId3"/>
          <a:stretch>
            <a:fillRect/>
          </a:stretch>
        </p:blipFill>
        <p:spPr>
          <a:xfrm>
            <a:off x="7826365" y="1776358"/>
            <a:ext cx="4365635" cy="2588746"/>
          </a:xfrm>
          <a:prstGeom prst="rect">
            <a:avLst/>
          </a:prstGeom>
        </p:spPr>
      </p:pic>
    </p:spTree>
    <p:extLst>
      <p:ext uri="{BB962C8B-B14F-4D97-AF65-F5344CB8AC3E}">
        <p14:creationId xmlns:p14="http://schemas.microsoft.com/office/powerpoint/2010/main" val="8647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P6624 MLU Indre kystvakt</a:t>
            </a:r>
          </a:p>
        </p:txBody>
      </p:sp>
      <p:sp>
        <p:nvSpPr>
          <p:cNvPr id="3" name="Plassholder for innhold 2"/>
          <p:cNvSpPr>
            <a:spLocks noGrp="1"/>
          </p:cNvSpPr>
          <p:nvPr>
            <p:ph idx="1"/>
          </p:nvPr>
        </p:nvSpPr>
        <p:spPr>
          <a:xfrm>
            <a:off x="1198801" y="1592797"/>
            <a:ext cx="5329247" cy="4525963"/>
          </a:xfrm>
        </p:spPr>
        <p:txBody>
          <a:bodyPr/>
          <a:lstStyle/>
          <a:p>
            <a:pPr marL="457200" indent="-457200">
              <a:buFont typeface="Arial" panose="020B0604020202020204" pitchFamily="34" charset="0"/>
              <a:buChar char="•"/>
            </a:pPr>
            <a:r>
              <a:rPr lang="nb-NO" dirty="0"/>
              <a:t>Oppdrag om forprosjektfase gitt</a:t>
            </a:r>
          </a:p>
          <a:p>
            <a:pPr marL="457200" indent="-457200">
              <a:buFont typeface="Arial" panose="020B0604020202020204" pitchFamily="34" charset="0"/>
              <a:buChar char="•"/>
            </a:pPr>
            <a:r>
              <a:rPr lang="nb-NO" dirty="0"/>
              <a:t>SSD forventet ila 2022</a:t>
            </a:r>
          </a:p>
          <a:p>
            <a:pPr marL="457200" indent="-457200">
              <a:buFont typeface="Arial" panose="020B0604020202020204" pitchFamily="34" charset="0"/>
              <a:buChar char="•"/>
            </a:pPr>
            <a:r>
              <a:rPr lang="nb-NO" dirty="0"/>
              <a:t>Omfang i prosjekt 6619 Anskaffelses av hurtiggående patruljebåt tas inn i 6624.</a:t>
            </a:r>
          </a:p>
          <a:p>
            <a:pPr marL="457200" indent="-457200">
              <a:buFont typeface="Arial" panose="020B0604020202020204" pitchFamily="34" charset="0"/>
              <a:buChar char="•"/>
            </a:pPr>
            <a:r>
              <a:rPr lang="nb-NO" dirty="0"/>
              <a:t>Planlagt oppstart 2025</a:t>
            </a:r>
          </a:p>
          <a:p>
            <a:endParaRPr lang="nb-NO" dirty="0"/>
          </a:p>
        </p:txBody>
      </p:sp>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423" b="8423"/>
          <a:stretch>
            <a:fillRect/>
          </a:stretch>
        </p:blipFill>
        <p:spPr>
          <a:xfrm>
            <a:off x="7491879" y="1573084"/>
            <a:ext cx="4700121" cy="5211093"/>
          </a:xfrm>
        </p:spPr>
      </p:pic>
      <p:sp>
        <p:nvSpPr>
          <p:cNvPr id="4" name="TekstSylinder 3"/>
          <p:cNvSpPr txBox="1"/>
          <p:nvPr/>
        </p:nvSpPr>
        <p:spPr>
          <a:xfrm>
            <a:off x="9392572" y="6453336"/>
            <a:ext cx="1802096" cy="246221"/>
          </a:xfrm>
          <a:prstGeom prst="rect">
            <a:avLst/>
          </a:prstGeom>
          <a:noFill/>
        </p:spPr>
        <p:txBody>
          <a:bodyPr wrap="none" rtlCol="0">
            <a:spAutoFit/>
          </a:bodyPr>
          <a:lstStyle/>
          <a:p>
            <a:r>
              <a:rPr lang="nb-NO" sz="1000" dirty="0">
                <a:solidFill>
                  <a:schemeClr val="bg1"/>
                </a:solidFill>
              </a:rPr>
              <a:t>Foto</a:t>
            </a:r>
            <a:r>
              <a:rPr lang="nb-NO" sz="1000">
                <a:solidFill>
                  <a:schemeClr val="bg1"/>
                </a:solidFill>
              </a:rPr>
              <a:t>: </a:t>
            </a:r>
            <a:r>
              <a:rPr lang="nb-NO" sz="1000" u="sng">
                <a:solidFill>
                  <a:schemeClr val="bg1"/>
                </a:solidFill>
              </a:rPr>
              <a:t>Mona Seim </a:t>
            </a:r>
            <a:r>
              <a:rPr lang="nb-NO" sz="1000" u="sng" dirty="0">
                <a:solidFill>
                  <a:schemeClr val="bg1"/>
                </a:solidFill>
              </a:rPr>
              <a:t>/ Forsvaret</a:t>
            </a:r>
            <a:endParaRPr lang="nb-NO" sz="1000" dirty="0">
              <a:solidFill>
                <a:schemeClr val="bg1"/>
              </a:solidFill>
            </a:endParaRPr>
          </a:p>
        </p:txBody>
      </p:sp>
      <p:sp>
        <p:nvSpPr>
          <p:cNvPr id="5" name="TekstSylinder 4"/>
          <p:cNvSpPr txBox="1"/>
          <p:nvPr/>
        </p:nvSpPr>
        <p:spPr>
          <a:xfrm>
            <a:off x="8544272" y="5902643"/>
            <a:ext cx="1766830" cy="246221"/>
          </a:xfrm>
          <a:prstGeom prst="rect">
            <a:avLst/>
          </a:prstGeom>
          <a:noFill/>
        </p:spPr>
        <p:txBody>
          <a:bodyPr wrap="none" rtlCol="0">
            <a:spAutoFit/>
          </a:bodyPr>
          <a:lstStyle/>
          <a:p>
            <a:r>
              <a:rPr lang="nb-NO" sz="1000" dirty="0"/>
              <a:t>Foto: </a:t>
            </a:r>
            <a:r>
              <a:rPr lang="nb-NO" sz="1000" u="sng" dirty="0">
                <a:hlinkClick r:id="rId4" tooltip="Mona Seim/ Forsvaret"/>
              </a:rPr>
              <a:t>Mona Seim/ Forsvaret</a:t>
            </a:r>
            <a:endParaRPr lang="nb-NO" sz="1000" dirty="0"/>
          </a:p>
        </p:txBody>
      </p:sp>
    </p:spTree>
    <p:extLst>
      <p:ext uri="{BB962C8B-B14F-4D97-AF65-F5344CB8AC3E}">
        <p14:creationId xmlns:p14="http://schemas.microsoft.com/office/powerpoint/2010/main" val="67413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P6618 MLU KV Harstad</a:t>
            </a:r>
          </a:p>
        </p:txBody>
      </p:sp>
      <p:sp>
        <p:nvSpPr>
          <p:cNvPr id="3" name="Plassholder for innhold 2"/>
          <p:cNvSpPr>
            <a:spLocks noGrp="1"/>
          </p:cNvSpPr>
          <p:nvPr>
            <p:ph idx="1"/>
          </p:nvPr>
        </p:nvSpPr>
        <p:spPr>
          <a:xfrm>
            <a:off x="1198801" y="1592797"/>
            <a:ext cx="4537159" cy="4525963"/>
          </a:xfrm>
        </p:spPr>
        <p:txBody>
          <a:bodyPr/>
          <a:lstStyle/>
          <a:p>
            <a:pPr marL="457200" indent="-457200">
              <a:buFont typeface="Arial" panose="020B0604020202020204" pitchFamily="34" charset="0"/>
              <a:buChar char="•"/>
            </a:pPr>
            <a:r>
              <a:rPr lang="nb-NO" dirty="0"/>
              <a:t>Forprosjektfase</a:t>
            </a:r>
          </a:p>
          <a:p>
            <a:pPr marL="457200" indent="-457200">
              <a:buFont typeface="Arial" panose="020B0604020202020204" pitchFamily="34" charset="0"/>
              <a:buChar char="•"/>
            </a:pPr>
            <a:r>
              <a:rPr lang="nb-NO" dirty="0"/>
              <a:t>Oppstart planlagt 2024</a:t>
            </a:r>
          </a:p>
        </p:txBody>
      </p:sp>
      <p:pic>
        <p:nvPicPr>
          <p:cNvPr id="7" name="Plassholder for bilde 6"/>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494" b="18995"/>
          <a:stretch/>
        </p:blipFill>
        <p:spPr>
          <a:xfrm>
            <a:off x="6024563" y="1592797"/>
            <a:ext cx="6167437" cy="4104605"/>
          </a:xfrm>
        </p:spPr>
      </p:pic>
      <p:sp>
        <p:nvSpPr>
          <p:cNvPr id="8" name="TekstSylinder 7"/>
          <p:cNvSpPr txBox="1"/>
          <p:nvPr/>
        </p:nvSpPr>
        <p:spPr>
          <a:xfrm>
            <a:off x="10272464" y="5441372"/>
            <a:ext cx="1949573" cy="246221"/>
          </a:xfrm>
          <a:prstGeom prst="rect">
            <a:avLst/>
          </a:prstGeom>
          <a:noFill/>
        </p:spPr>
        <p:txBody>
          <a:bodyPr wrap="none" rtlCol="0">
            <a:spAutoFit/>
          </a:bodyPr>
          <a:lstStyle/>
          <a:p>
            <a:r>
              <a:rPr lang="nb-NO" sz="1000" dirty="0">
                <a:solidFill>
                  <a:schemeClr val="bg1"/>
                </a:solidFill>
              </a:rPr>
              <a:t>Foto: </a:t>
            </a:r>
            <a:r>
              <a:rPr lang="nb-NO" sz="1000" u="sng" dirty="0">
                <a:solidFill>
                  <a:schemeClr val="bg1"/>
                </a:solidFill>
              </a:rPr>
              <a:t>Helene Synes / Forsvaret</a:t>
            </a:r>
            <a:endParaRPr lang="nb-NO" sz="1000" dirty="0">
              <a:solidFill>
                <a:schemeClr val="bg1"/>
              </a:solidFill>
            </a:endParaRPr>
          </a:p>
        </p:txBody>
      </p:sp>
    </p:spTree>
    <p:extLst>
      <p:ext uri="{BB962C8B-B14F-4D97-AF65-F5344CB8AC3E}">
        <p14:creationId xmlns:p14="http://schemas.microsoft.com/office/powerpoint/2010/main" val="308375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P1081 </a:t>
            </a:r>
            <a:r>
              <a:rPr lang="nb-NO" dirty="0" err="1"/>
              <a:t>Future</a:t>
            </a:r>
            <a:r>
              <a:rPr lang="nb-NO" dirty="0"/>
              <a:t> NSM</a:t>
            </a:r>
          </a:p>
        </p:txBody>
      </p:sp>
      <p:sp>
        <p:nvSpPr>
          <p:cNvPr id="3" name="Plassholder for innhold 2"/>
          <p:cNvSpPr>
            <a:spLocks noGrp="1"/>
          </p:cNvSpPr>
          <p:nvPr>
            <p:ph idx="1"/>
          </p:nvPr>
        </p:nvSpPr>
        <p:spPr>
          <a:xfrm>
            <a:off x="1198800" y="1592797"/>
            <a:ext cx="6697400" cy="4525963"/>
          </a:xfrm>
        </p:spPr>
        <p:txBody>
          <a:bodyPr/>
          <a:lstStyle/>
          <a:p>
            <a:pPr marL="457200" indent="-457200">
              <a:buFont typeface="Arial" panose="020B0604020202020204" pitchFamily="34" charset="0"/>
              <a:buChar char="•"/>
            </a:pPr>
            <a:r>
              <a:rPr lang="nb-NO" dirty="0"/>
              <a:t>Forsvarsindustriell vurdering gjennomført</a:t>
            </a:r>
          </a:p>
          <a:p>
            <a:pPr marL="457200" indent="-457200">
              <a:buFont typeface="Arial" panose="020B0604020202020204" pitchFamily="34" charset="0"/>
              <a:buChar char="•"/>
            </a:pPr>
            <a:r>
              <a:rPr lang="nb-NO" dirty="0" err="1"/>
              <a:t>KVU</a:t>
            </a:r>
            <a:r>
              <a:rPr lang="nb-NO" dirty="0"/>
              <a:t> mottatt</a:t>
            </a:r>
          </a:p>
          <a:p>
            <a:pPr marL="457200" indent="-457200">
              <a:buFont typeface="Arial" panose="020B0604020202020204" pitchFamily="34" charset="0"/>
              <a:buChar char="•"/>
            </a:pPr>
            <a:r>
              <a:rPr lang="nb-NO" dirty="0"/>
              <a:t>EKS 1 gjennomført</a:t>
            </a:r>
          </a:p>
          <a:p>
            <a:pPr marL="457200" indent="-457200">
              <a:buFont typeface="Arial" panose="020B0604020202020204" pitchFamily="34" charset="0"/>
              <a:buChar char="•"/>
            </a:pPr>
            <a:r>
              <a:rPr lang="nb-NO" dirty="0"/>
              <a:t>SSD under utarbeidelse </a:t>
            </a:r>
          </a:p>
          <a:p>
            <a:pPr marL="457200" indent="-457200">
              <a:buFont typeface="Arial" panose="020B0604020202020204" pitchFamily="34" charset="0"/>
              <a:buChar char="•"/>
            </a:pPr>
            <a:r>
              <a:rPr lang="nb-NO" dirty="0"/>
              <a:t>Prosjektet planlegges fremmet for Stortinget i 2023</a:t>
            </a:r>
          </a:p>
          <a:p>
            <a:endParaRPr lang="nb-NO"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166" r="27916"/>
          <a:stretch/>
        </p:blipFill>
        <p:spPr>
          <a:xfrm>
            <a:off x="7032103" y="2636913"/>
            <a:ext cx="5162879" cy="4213820"/>
          </a:xfrm>
          <a:prstGeom prst="rect">
            <a:avLst/>
          </a:prstGeom>
        </p:spPr>
      </p:pic>
      <p:sp>
        <p:nvSpPr>
          <p:cNvPr id="5" name="TekstSylinder 4"/>
          <p:cNvSpPr txBox="1"/>
          <p:nvPr/>
        </p:nvSpPr>
        <p:spPr>
          <a:xfrm>
            <a:off x="10998947" y="6584312"/>
            <a:ext cx="119936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Arial" charset="0"/>
                <a:ea typeface="+mn-ea"/>
                <a:cs typeface="+mn-cs"/>
              </a:rPr>
              <a:t>Foto: Sjøforsvaret</a:t>
            </a:r>
          </a:p>
        </p:txBody>
      </p:sp>
    </p:spTree>
    <p:extLst>
      <p:ext uri="{BB962C8B-B14F-4D97-AF65-F5344CB8AC3E}">
        <p14:creationId xmlns:p14="http://schemas.microsoft.com/office/powerpoint/2010/main" val="181700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Nye prosjektideer - FST</a:t>
            </a:r>
          </a:p>
        </p:txBody>
      </p:sp>
      <p:sp>
        <p:nvSpPr>
          <p:cNvPr id="3" name="Plassholder for innhold 2"/>
          <p:cNvSpPr>
            <a:spLocks noGrp="1"/>
          </p:cNvSpPr>
          <p:nvPr>
            <p:ph idx="1"/>
          </p:nvPr>
        </p:nvSpPr>
        <p:spPr/>
        <p:txBody>
          <a:bodyPr/>
          <a:lstStyle/>
          <a:p>
            <a:r>
              <a:rPr lang="nb-NO"/>
              <a:t>Ingen</a:t>
            </a:r>
            <a:endParaRPr lang="nb-NO" dirty="0"/>
          </a:p>
        </p:txBody>
      </p:sp>
      <p:sp>
        <p:nvSpPr>
          <p:cNvPr id="4" name="Plassholder for bilde 3"/>
          <p:cNvSpPr>
            <a:spLocks noGrp="1"/>
          </p:cNvSpPr>
          <p:nvPr>
            <p:ph type="pic" sz="quarter" idx="13"/>
          </p:nvPr>
        </p:nvSpPr>
        <p:spPr/>
      </p:sp>
    </p:spTree>
    <p:extLst>
      <p:ext uri="{BB962C8B-B14F-4D97-AF65-F5344CB8AC3E}">
        <p14:creationId xmlns:p14="http://schemas.microsoft.com/office/powerpoint/2010/main" val="298425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Forsvarsindustrielle vurderinger/analyser</a:t>
            </a:r>
          </a:p>
        </p:txBody>
      </p:sp>
      <p:sp>
        <p:nvSpPr>
          <p:cNvPr id="3" name="Plassholder for innhold 2"/>
          <p:cNvSpPr>
            <a:spLocks noGrp="1"/>
          </p:cNvSpPr>
          <p:nvPr>
            <p:ph idx="1"/>
          </p:nvPr>
        </p:nvSpPr>
        <p:spPr>
          <a:xfrm>
            <a:off x="1198800" y="1592797"/>
            <a:ext cx="9792000" cy="4932547"/>
          </a:xfrm>
        </p:spPr>
        <p:txBody>
          <a:bodyPr/>
          <a:lstStyle/>
          <a:p>
            <a:r>
              <a:rPr lang="nb-NO" sz="2200" u="sng" dirty="0"/>
              <a:t>Fullførte</a:t>
            </a:r>
          </a:p>
          <a:p>
            <a:pPr marL="457200" indent="-457200">
              <a:buFontTx/>
              <a:buChar char="-"/>
            </a:pPr>
            <a:endParaRPr lang="nb-NO" sz="2200" dirty="0"/>
          </a:p>
          <a:p>
            <a:r>
              <a:rPr lang="nb-NO" sz="2200" u="sng" dirty="0"/>
              <a:t>Pågående</a:t>
            </a:r>
          </a:p>
          <a:p>
            <a:r>
              <a:rPr lang="nb-NO" sz="2200" u="sng" dirty="0"/>
              <a:t>-</a:t>
            </a:r>
          </a:p>
          <a:p>
            <a:pPr marL="0" indent="0"/>
            <a:r>
              <a:rPr lang="nb-NO" sz="2200" u="sng" dirty="0"/>
              <a:t>Kommende</a:t>
            </a:r>
          </a:p>
          <a:p>
            <a:pPr marL="457200" lvl="0" indent="-457200">
              <a:buFontTx/>
              <a:buChar char="-"/>
            </a:pPr>
            <a:r>
              <a:rPr lang="nb-NO" sz="2200" dirty="0">
                <a:solidFill>
                  <a:prstClr val="black"/>
                </a:solidFill>
              </a:rPr>
              <a:t>P6380/1/2/3 KJK oppgradering</a:t>
            </a:r>
          </a:p>
        </p:txBody>
      </p:sp>
    </p:spTree>
    <p:extLst>
      <p:ext uri="{BB962C8B-B14F-4D97-AF65-F5344CB8AC3E}">
        <p14:creationId xmlns:p14="http://schemas.microsoft.com/office/powerpoint/2010/main" val="112060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Agenda programkonferanse</a:t>
            </a:r>
          </a:p>
        </p:txBody>
      </p:sp>
      <p:sp>
        <p:nvSpPr>
          <p:cNvPr id="3" name="Plassholder for innhold 2"/>
          <p:cNvSpPr>
            <a:spLocks noGrp="1"/>
          </p:cNvSpPr>
          <p:nvPr>
            <p:ph idx="1"/>
          </p:nvPr>
        </p:nvSpPr>
        <p:spPr/>
        <p:txBody>
          <a:bodyPr/>
          <a:lstStyle/>
          <a:p>
            <a:r>
              <a:rPr lang="nb-NO" sz="1200" b="1" dirty="0"/>
              <a:t>0830 – 0900 Registrering Alle</a:t>
            </a:r>
          </a:p>
          <a:p>
            <a:r>
              <a:rPr lang="nb-NO" sz="1200" dirty="0"/>
              <a:t>0900 – 0910 Åpning av programkonferansen 					FD og </a:t>
            </a:r>
            <a:r>
              <a:rPr lang="nb-NO" sz="1200" dirty="0" err="1"/>
              <a:t>FSi</a:t>
            </a:r>
            <a:endParaRPr lang="nb-NO" sz="1200" dirty="0"/>
          </a:p>
          <a:p>
            <a:r>
              <a:rPr lang="nb-NO" sz="1200" dirty="0"/>
              <a:t>0910 – 0930 Materiellinvesteringer i Forsvarssektoren – Langtidsplan FD og investeringsplan		FD</a:t>
            </a:r>
          </a:p>
          <a:p>
            <a:r>
              <a:rPr lang="nb-NO" sz="1200" dirty="0"/>
              <a:t>0930 – 0940 Nasjonal forsvarsindustriell strategi – operasjonalisering			FD</a:t>
            </a:r>
          </a:p>
          <a:p>
            <a:r>
              <a:rPr lang="nb-NO" sz="1200" dirty="0"/>
              <a:t>0940 – 0950 European </a:t>
            </a:r>
            <a:r>
              <a:rPr lang="nb-NO" sz="1200" dirty="0" err="1"/>
              <a:t>Defence</a:t>
            </a:r>
            <a:r>
              <a:rPr lang="nb-NO" sz="1200" dirty="0"/>
              <a:t> Fund						FD</a:t>
            </a:r>
          </a:p>
          <a:p>
            <a:r>
              <a:rPr lang="nb-NO" sz="1200" dirty="0"/>
              <a:t>0950 – 1005 Trussel mot norsk forsvarsindustri					PST</a:t>
            </a:r>
          </a:p>
          <a:p>
            <a:r>
              <a:rPr lang="nb-NO" sz="1200" dirty="0"/>
              <a:t>1005 – 1030 Status og videre utvikling av Sjøforsvaret – standardisering			Sjøforsvaret</a:t>
            </a:r>
          </a:p>
          <a:p>
            <a:r>
              <a:rPr lang="nb-NO" sz="1200" dirty="0"/>
              <a:t>1030 – 1050 Pause/Kaffe</a:t>
            </a:r>
          </a:p>
          <a:p>
            <a:r>
              <a:rPr lang="nb-NO" sz="1200" dirty="0"/>
              <a:t>1050 – 1120 Fremtidens fartøyer - Hvor militært må det være?				Sjøforsvarsstaben</a:t>
            </a:r>
          </a:p>
          <a:p>
            <a:r>
              <a:rPr lang="nb-NO" sz="1200" dirty="0"/>
              <a:t>1120 – 1150 UA? - Mulige autonome systemer til sjødomenet				FFI</a:t>
            </a:r>
          </a:p>
          <a:p>
            <a:r>
              <a:rPr lang="nb-NO" sz="1200" dirty="0"/>
              <a:t>1150 – 1250 LUNSJ</a:t>
            </a:r>
          </a:p>
          <a:p>
            <a:r>
              <a:rPr lang="nb-NO" sz="1200" dirty="0"/>
              <a:t>1300 – 1320 Bærekraftige løsninger						Maritime </a:t>
            </a:r>
            <a:r>
              <a:rPr lang="nb-NO" sz="1200" dirty="0" err="1"/>
              <a:t>Cleantech</a:t>
            </a:r>
            <a:r>
              <a:rPr lang="nb-NO" sz="1200" dirty="0"/>
              <a:t>?</a:t>
            </a:r>
          </a:p>
          <a:p>
            <a:r>
              <a:rPr lang="nb-NO" sz="1200" dirty="0"/>
              <a:t>1320 – 1340 Plattform – arkitektur, systemer og standarder				Grovfjord </a:t>
            </a:r>
            <a:r>
              <a:rPr lang="nb-NO" sz="1200" dirty="0" err="1"/>
              <a:t>Mek</a:t>
            </a:r>
            <a:r>
              <a:rPr lang="nb-NO" sz="1200" dirty="0"/>
              <a:t> Verksted</a:t>
            </a:r>
          </a:p>
          <a:p>
            <a:r>
              <a:rPr lang="nb-NO" sz="1200" dirty="0"/>
              <a:t>1340 – 1400 Modularitet – elektrisk fremdrift og EDF					Stadt</a:t>
            </a:r>
          </a:p>
          <a:p>
            <a:r>
              <a:rPr lang="nb-NO" sz="1200" dirty="0"/>
              <a:t>1400 – 1420 Moderne kommunikasjon for maritim næring. – global 5G			Telenor</a:t>
            </a:r>
          </a:p>
          <a:p>
            <a:r>
              <a:rPr lang="nb-NO" sz="1200" dirty="0"/>
              <a:t>1420 – 1440 Klasseselskapenes rolle i overgangen til så sivilt som mulig så militært som nødvendig	</a:t>
            </a:r>
            <a:r>
              <a:rPr lang="nb-NO" sz="1200" dirty="0" err="1"/>
              <a:t>DnV</a:t>
            </a:r>
            <a:endParaRPr lang="nb-NO" sz="1200" dirty="0"/>
          </a:p>
          <a:p>
            <a:r>
              <a:rPr lang="nb-NO" sz="1200" dirty="0"/>
              <a:t>1440 – 1500 Paneldebatt og diskusjon</a:t>
            </a:r>
          </a:p>
          <a:p>
            <a:r>
              <a:rPr lang="nb-NO" sz="1200" dirty="0"/>
              <a:t>1500 – 1515 Kaffe/Forberedelser til speed-</a:t>
            </a:r>
            <a:r>
              <a:rPr lang="nb-NO" sz="1200" dirty="0" err="1"/>
              <a:t>dating</a:t>
            </a:r>
            <a:r>
              <a:rPr lang="nb-NO" sz="1200" dirty="0"/>
              <a:t> 					Alle</a:t>
            </a:r>
          </a:p>
          <a:p>
            <a:r>
              <a:rPr lang="nb-NO" sz="1200" dirty="0"/>
              <a:t>1515 – 1900 Speed-</a:t>
            </a:r>
            <a:r>
              <a:rPr lang="nb-NO" sz="1200" dirty="0" err="1"/>
              <a:t>dating</a:t>
            </a:r>
            <a:r>
              <a:rPr lang="nb-NO" sz="1200" dirty="0"/>
              <a:t> med gruppene Fregatt, Korvett, Ubåt, Kystvakt og støttefartøy, </a:t>
            </a:r>
          </a:p>
          <a:p>
            <a:r>
              <a:rPr lang="nb-NO" sz="1200" dirty="0"/>
              <a:t>Autonomi/robotikk (MCM), SOF/KJK,</a:t>
            </a:r>
          </a:p>
        </p:txBody>
      </p:sp>
    </p:spTree>
    <p:extLst>
      <p:ext uri="{BB962C8B-B14F-4D97-AF65-F5344CB8AC3E}">
        <p14:creationId xmlns:p14="http://schemas.microsoft.com/office/powerpoint/2010/main" val="103264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DC0B969-50A7-814C-A540-FEAA4DC33D67}" type="datetime1">
              <a:rPr lang="en-US" smtClean="0"/>
              <a:t>3/28/2022</a:t>
            </a:fld>
            <a:endParaRPr lang="en-US"/>
          </a:p>
        </p:txBody>
      </p:sp>
      <p:sp>
        <p:nvSpPr>
          <p:cNvPr id="3" name="Footer Placeholder 2"/>
          <p:cNvSpPr>
            <a:spLocks noGrp="1"/>
          </p:cNvSpPr>
          <p:nvPr>
            <p:ph type="ftr" sz="quarter" idx="19"/>
          </p:nvPr>
        </p:nvSpPr>
        <p:spPr/>
        <p:txBody>
          <a:bodyPr/>
          <a:lstStyle/>
          <a:p>
            <a:endParaRPr lang="en-US"/>
          </a:p>
        </p:txBody>
      </p:sp>
      <p:sp>
        <p:nvSpPr>
          <p:cNvPr id="4" name="Slide Number Placeholder 3"/>
          <p:cNvSpPr>
            <a:spLocks noGrp="1"/>
          </p:cNvSpPr>
          <p:nvPr>
            <p:ph type="sldNum" sz="quarter" idx="20"/>
          </p:nvPr>
        </p:nvSpPr>
        <p:spPr/>
        <p:txBody>
          <a:bodyPr/>
          <a:lstStyle/>
          <a:p>
            <a:fld id="{B3E32AC4-451E-9947-8F99-28F98A8CF5CD}" type="slidenum">
              <a:rPr lang="en-US" smtClean="0"/>
              <a:t>17</a:t>
            </a:fld>
            <a:endParaRPr lang="en-US"/>
          </a:p>
        </p:txBody>
      </p:sp>
      <p:sp>
        <p:nvSpPr>
          <p:cNvPr id="5" name="Title 4"/>
          <p:cNvSpPr>
            <a:spLocks noGrp="1"/>
          </p:cNvSpPr>
          <p:nvPr>
            <p:ph type="title"/>
          </p:nvPr>
        </p:nvSpPr>
        <p:spPr>
          <a:xfrm>
            <a:off x="461090" y="4024726"/>
            <a:ext cx="5170629" cy="1766261"/>
          </a:xfrm>
        </p:spPr>
        <p:txBody>
          <a:bodyPr/>
          <a:lstStyle/>
          <a:p>
            <a:pPr algn="r"/>
            <a:r>
              <a:rPr lang="nb-NO" sz="2400" dirty="0"/>
              <a:t>Forsvars- og sikkerhetsindustriens forening</a:t>
            </a:r>
            <a:br>
              <a:rPr lang="nb-NO" sz="2400" dirty="0"/>
            </a:br>
            <a:r>
              <a:rPr lang="nb-NO" sz="2400" dirty="0"/>
              <a:t>Aktiviteter</a:t>
            </a:r>
            <a:br>
              <a:rPr lang="nb-NO" sz="2400" dirty="0"/>
            </a:br>
            <a:br>
              <a:rPr lang="nb-NO" sz="2400" dirty="0"/>
            </a:br>
            <a:br>
              <a:rPr lang="nb-NO" sz="1600" dirty="0"/>
            </a:br>
            <a:r>
              <a:rPr lang="nb-NO" sz="1600" dirty="0"/>
              <a:t>19. mars 2021</a:t>
            </a:r>
          </a:p>
        </p:txBody>
      </p:sp>
      <p:pic>
        <p:nvPicPr>
          <p:cNvPr id="12" name="Plassholder for bilde 11"/>
          <p:cNvPicPr>
            <a:picLocks noGrp="1" noChangeAspect="1"/>
          </p:cNvPicPr>
          <p:nvPr>
            <p:ph type="pic" sz="quarter" idx="28"/>
          </p:nvPr>
        </p:nvPicPr>
        <p:blipFill>
          <a:blip r:embed="rId3" cstate="screen">
            <a:extLst>
              <a:ext uri="{28A0092B-C50C-407E-A947-70E740481C1C}">
                <a14:useLocalDpi xmlns:a14="http://schemas.microsoft.com/office/drawing/2010/main"/>
              </a:ext>
            </a:extLst>
          </a:blip>
          <a:srcRect/>
          <a:stretch>
            <a:fillRect/>
          </a:stretch>
        </p:blipFill>
        <p:spPr/>
      </p:pic>
      <p:pic>
        <p:nvPicPr>
          <p:cNvPr id="18" name="Plassholder for bilde 17"/>
          <p:cNvPicPr>
            <a:picLocks noGrp="1" noChangeAspect="1"/>
          </p:cNvPicPr>
          <p:nvPr>
            <p:ph type="pic" sz="quarter" idx="27"/>
          </p:nvPr>
        </p:nvPicPr>
        <p:blipFill>
          <a:blip r:embed="rId4" cstate="screen">
            <a:extLst>
              <a:ext uri="{28A0092B-C50C-407E-A947-70E740481C1C}">
                <a14:useLocalDpi xmlns:a14="http://schemas.microsoft.com/office/drawing/2010/main"/>
              </a:ext>
            </a:extLst>
          </a:blip>
          <a:srcRect/>
          <a:stretch>
            <a:fillRect/>
          </a:stretch>
        </p:blipFill>
        <p:spPr/>
      </p:pic>
      <p:pic>
        <p:nvPicPr>
          <p:cNvPr id="9" name="Plassholder for bilde 8"/>
          <p:cNvPicPr>
            <a:picLocks noGrp="1" noChangeAspect="1"/>
          </p:cNvPicPr>
          <p:nvPr>
            <p:ph type="pic" sz="quarter" idx="29"/>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lassholder for bilde 15">
            <a:extLst>
              <a:ext uri="{FF2B5EF4-FFF2-40B4-BE49-F238E27FC236}">
                <a16:creationId xmlns:a16="http://schemas.microsoft.com/office/drawing/2014/main" id="{F55241D2-A673-4C53-A7A0-0B7640B81B5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8100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3444C2-4854-4F55-9071-0B1EFF1ED671}"/>
              </a:ext>
            </a:extLst>
          </p:cNvPr>
          <p:cNvSpPr>
            <a:spLocks noGrp="1"/>
          </p:cNvSpPr>
          <p:nvPr>
            <p:ph type="title"/>
          </p:nvPr>
        </p:nvSpPr>
        <p:spPr/>
        <p:txBody>
          <a:bodyPr>
            <a:normAutofit/>
          </a:bodyPr>
          <a:lstStyle/>
          <a:p>
            <a:r>
              <a:rPr lang="en-US" dirty="0" err="1">
                <a:solidFill>
                  <a:schemeClr val="accent5"/>
                </a:solidFill>
              </a:rPr>
              <a:t>Aktiviteter</a:t>
            </a:r>
            <a:r>
              <a:rPr lang="en-US" dirty="0">
                <a:solidFill>
                  <a:schemeClr val="accent5"/>
                </a:solidFill>
              </a:rPr>
              <a:t> 2022 mar-</a:t>
            </a:r>
            <a:r>
              <a:rPr lang="en-US" dirty="0" err="1">
                <a:solidFill>
                  <a:schemeClr val="accent5"/>
                </a:solidFill>
              </a:rPr>
              <a:t>jun</a:t>
            </a:r>
            <a:endParaRPr lang="nb-NO" dirty="0"/>
          </a:p>
        </p:txBody>
      </p:sp>
      <p:sp>
        <p:nvSpPr>
          <p:cNvPr id="4" name="Plassholder for bunntekst 3">
            <a:extLst>
              <a:ext uri="{FF2B5EF4-FFF2-40B4-BE49-F238E27FC236}">
                <a16:creationId xmlns:a16="http://schemas.microsoft.com/office/drawing/2014/main" id="{DB9FEDC8-158E-4728-B7ED-2D0B758BB914}"/>
              </a:ext>
            </a:extLst>
          </p:cNvPr>
          <p:cNvSpPr>
            <a:spLocks noGrp="1"/>
          </p:cNvSpPr>
          <p:nvPr>
            <p:ph type="ftr" sz="quarter" idx="4294967295"/>
          </p:nvPr>
        </p:nvSpPr>
        <p:spPr/>
        <p:txBody>
          <a:bodyPr/>
          <a:lstStyle/>
          <a:p>
            <a:pPr>
              <a:defRPr/>
            </a:pPr>
            <a:r>
              <a:rPr lang="en-US"/>
              <a:t>www.fsi.no</a:t>
            </a:r>
          </a:p>
        </p:txBody>
      </p:sp>
      <p:graphicFrame>
        <p:nvGraphicFramePr>
          <p:cNvPr id="10" name="Plassholder for innhold 9">
            <a:extLst>
              <a:ext uri="{FF2B5EF4-FFF2-40B4-BE49-F238E27FC236}">
                <a16:creationId xmlns:a16="http://schemas.microsoft.com/office/drawing/2014/main" id="{C8E7CD0A-5002-4CD7-9C36-435B5161B2E4}"/>
              </a:ext>
            </a:extLst>
          </p:cNvPr>
          <p:cNvGraphicFramePr>
            <a:graphicFrameLocks noGrp="1"/>
          </p:cNvGraphicFramePr>
          <p:nvPr>
            <p:ph idx="1"/>
            <p:extLst>
              <p:ext uri="{D42A27DB-BD31-4B8C-83A1-F6EECF244321}">
                <p14:modId xmlns:p14="http://schemas.microsoft.com/office/powerpoint/2010/main" val="3576834070"/>
              </p:ext>
            </p:extLst>
          </p:nvPr>
        </p:nvGraphicFramePr>
        <p:xfrm>
          <a:off x="1775520" y="1700808"/>
          <a:ext cx="9073007" cy="4613595"/>
        </p:xfrm>
        <a:graphic>
          <a:graphicData uri="http://schemas.openxmlformats.org/drawingml/2006/table">
            <a:tbl>
              <a:tblPr firstRow="1" firstCol="1" bandRow="1"/>
              <a:tblGrid>
                <a:gridCol w="5635264">
                  <a:extLst>
                    <a:ext uri="{9D8B030D-6E8A-4147-A177-3AD203B41FA5}">
                      <a16:colId xmlns:a16="http://schemas.microsoft.com/office/drawing/2014/main" val="441371347"/>
                    </a:ext>
                  </a:extLst>
                </a:gridCol>
                <a:gridCol w="3437743">
                  <a:extLst>
                    <a:ext uri="{9D8B030D-6E8A-4147-A177-3AD203B41FA5}">
                      <a16:colId xmlns:a16="http://schemas.microsoft.com/office/drawing/2014/main" val="4084850265"/>
                    </a:ext>
                  </a:extLst>
                </a:gridCol>
              </a:tblGrid>
              <a:tr h="307573">
                <a:tc>
                  <a:txBody>
                    <a:bodyPr/>
                    <a:lstStyle/>
                    <a:p>
                      <a:r>
                        <a:rPr lang="nb-NO" sz="1400">
                          <a:effectLst/>
                          <a:latin typeface="Calibri" panose="020F0502020204030204" pitchFamily="34" charset="0"/>
                          <a:ea typeface="Calibri" panose="020F0502020204030204" pitchFamily="34" charset="0"/>
                        </a:rPr>
                        <a:t>Programkonferanse sjøsystemer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29. mars</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341128"/>
                  </a:ext>
                </a:extLst>
              </a:tr>
              <a:tr h="307573">
                <a:tc>
                  <a:txBody>
                    <a:bodyPr/>
                    <a:lstStyle/>
                    <a:p>
                      <a:r>
                        <a:rPr lang="nb-NO" sz="1400">
                          <a:effectLst/>
                          <a:latin typeface="Calibri" panose="020F0502020204030204" pitchFamily="34" charset="0"/>
                          <a:ea typeface="Calibri" panose="020F0502020204030204" pitchFamily="34" charset="0"/>
                        </a:rPr>
                        <a:t>Industridag med KDA - standardfartøy</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30. mars</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946801"/>
                  </a:ext>
                </a:extLst>
              </a:tr>
              <a:tr h="307573">
                <a:tc>
                  <a:txBody>
                    <a:bodyPr/>
                    <a:lstStyle/>
                    <a:p>
                      <a:r>
                        <a:rPr lang="nb-NO" sz="1400">
                          <a:effectLst/>
                          <a:latin typeface="Calibri" panose="020F0502020204030204" pitchFamily="34" charset="0"/>
                          <a:ea typeface="Calibri" panose="020F0502020204030204" pitchFamily="34" charset="0"/>
                        </a:rPr>
                        <a:t>Prinsix-seminar m/FMA</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Utsatt – høst/vinter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080399"/>
                  </a:ext>
                </a:extLst>
              </a:tr>
              <a:tr h="307573">
                <a:tc>
                  <a:txBody>
                    <a:bodyPr/>
                    <a:lstStyle/>
                    <a:p>
                      <a:r>
                        <a:rPr lang="nb-NO" sz="1400">
                          <a:effectLst/>
                          <a:latin typeface="Calibri" panose="020F0502020204030204" pitchFamily="34" charset="0"/>
                          <a:ea typeface="Calibri" panose="020F0502020204030204" pitchFamily="34" charset="0"/>
                        </a:rPr>
                        <a:t>NADIC Conference</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1. april</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793028"/>
                  </a:ext>
                </a:extLst>
              </a:tr>
              <a:tr h="307573">
                <a:tc>
                  <a:txBody>
                    <a:bodyPr/>
                    <a:lstStyle/>
                    <a:p>
                      <a:r>
                        <a:rPr lang="nb-NO" sz="1400">
                          <a:effectLst/>
                          <a:latin typeface="Calibri" panose="020F0502020204030204" pitchFamily="34" charset="0"/>
                          <a:ea typeface="Calibri" panose="020F0502020204030204" pitchFamily="34" charset="0"/>
                        </a:rPr>
                        <a:t>SEA AIR SPACE</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5. -7. april</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623985"/>
                  </a:ext>
                </a:extLst>
              </a:tr>
              <a:tr h="307573">
                <a:tc>
                  <a:txBody>
                    <a:bodyPr/>
                    <a:lstStyle/>
                    <a:p>
                      <a:r>
                        <a:rPr lang="nb-NO" sz="1400">
                          <a:effectLst/>
                          <a:latin typeface="Calibri" panose="020F0502020204030204" pitchFamily="34" charset="0"/>
                          <a:ea typeface="Calibri" panose="020F0502020204030204" pitchFamily="34" charset="0"/>
                        </a:rPr>
                        <a:t>Programkonferanse Luft</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20. april</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120134"/>
                  </a:ext>
                </a:extLst>
              </a:tr>
              <a:tr h="307573">
                <a:tc>
                  <a:txBody>
                    <a:bodyPr/>
                    <a:lstStyle/>
                    <a:p>
                      <a:r>
                        <a:rPr lang="nb-NO" sz="1400">
                          <a:effectLst/>
                          <a:latin typeface="Calibri" panose="020F0502020204030204" pitchFamily="34" charset="0"/>
                          <a:ea typeface="Calibri" panose="020F0502020204030204" pitchFamily="34" charset="0"/>
                        </a:rPr>
                        <a:t>UK-NOR bilateralt seminar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26.-28. april</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022772"/>
                  </a:ext>
                </a:extLst>
              </a:tr>
              <a:tr h="307573">
                <a:tc>
                  <a:txBody>
                    <a:bodyPr/>
                    <a:lstStyle/>
                    <a:p>
                      <a:r>
                        <a:rPr lang="nb-NO" sz="1400">
                          <a:effectLst/>
                          <a:latin typeface="Calibri" panose="020F0502020204030204" pitchFamily="34" charset="0"/>
                          <a:ea typeface="Calibri" panose="020F0502020204030204" pitchFamily="34" charset="0"/>
                        </a:rPr>
                        <a:t>Kvalitetsledelse og konfigurasjonsstyring</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26. – 27. april</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475840"/>
                  </a:ext>
                </a:extLst>
              </a:tr>
              <a:tr h="307573">
                <a:tc>
                  <a:txBody>
                    <a:bodyPr/>
                    <a:lstStyle/>
                    <a:p>
                      <a:r>
                        <a:rPr lang="nb-NO" sz="1400">
                          <a:effectLst/>
                          <a:latin typeface="Calibri" panose="020F0502020204030204" pitchFamily="34" charset="0"/>
                          <a:ea typeface="Calibri" panose="020F0502020204030204" pitchFamily="34" charset="0"/>
                        </a:rPr>
                        <a:t>Ungdomspolitikertreff</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5. mai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180865"/>
                  </a:ext>
                </a:extLst>
              </a:tr>
              <a:tr h="307573">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Eksportkontrollseminar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11. mai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309834"/>
                  </a:ext>
                </a:extLst>
              </a:tr>
              <a:tr h="307573">
                <a:tc>
                  <a:txBody>
                    <a:bodyPr/>
                    <a:lstStyle/>
                    <a:p>
                      <a:r>
                        <a:rPr lang="nb-NO" sz="1400">
                          <a:effectLst/>
                          <a:latin typeface="Calibri" panose="020F0502020204030204" pitchFamily="34" charset="0"/>
                          <a:ea typeface="Calibri" panose="020F0502020204030204" pitchFamily="34" charset="0"/>
                        </a:rPr>
                        <a:t>Teknologidager med Cyberforsvaret </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24. – 25. mai </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0746"/>
                  </a:ext>
                </a:extLst>
              </a:tr>
              <a:tr h="307573">
                <a:tc>
                  <a:txBody>
                    <a:bodyPr/>
                    <a:lstStyle/>
                    <a:p>
                      <a:r>
                        <a:rPr lang="nb-NO" sz="1400">
                          <a:effectLst/>
                          <a:latin typeface="Calibri" panose="020F0502020204030204" pitchFamily="34" charset="0"/>
                          <a:ea typeface="Calibri" panose="020F0502020204030204" pitchFamily="34" charset="0"/>
                        </a:rPr>
                        <a:t>Teknologidag med HV</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1.-2. juni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124684"/>
                  </a:ext>
                </a:extLst>
              </a:tr>
              <a:tr h="307573">
                <a:tc>
                  <a:txBody>
                    <a:bodyPr/>
                    <a:lstStyle/>
                    <a:p>
                      <a:r>
                        <a:rPr lang="nb-NO" sz="1400">
                          <a:effectLst/>
                          <a:latin typeface="Calibri" panose="020F0502020204030204" pitchFamily="34" charset="0"/>
                          <a:ea typeface="Calibri" panose="020F0502020204030204" pitchFamily="34" charset="0"/>
                        </a:rPr>
                        <a:t>INFO/ERFA</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7.-8. juni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112301"/>
                  </a:ext>
                </a:extLst>
              </a:tr>
              <a:tr h="307573">
                <a:tc>
                  <a:txBody>
                    <a:bodyPr/>
                    <a:lstStyle/>
                    <a:p>
                      <a:r>
                        <a:rPr lang="nb-NO" sz="1400">
                          <a:effectLst/>
                          <a:latin typeface="Calibri" panose="020F0502020204030204" pitchFamily="34" charset="0"/>
                          <a:ea typeface="Calibri" panose="020F0502020204030204" pitchFamily="34" charset="0"/>
                        </a:rPr>
                        <a:t>Programkonferanse INI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9. juni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551274"/>
                  </a:ext>
                </a:extLst>
              </a:tr>
              <a:tr h="307573">
                <a:tc>
                  <a:txBody>
                    <a:bodyPr/>
                    <a:lstStyle/>
                    <a:p>
                      <a:r>
                        <a:rPr lang="nb-NO" sz="1400">
                          <a:effectLst/>
                          <a:latin typeface="Calibri" panose="020F0502020204030204" pitchFamily="34" charset="0"/>
                          <a:ea typeface="Calibri" panose="020F0502020204030204" pitchFamily="34" charset="0"/>
                        </a:rPr>
                        <a:t>Seminar ny sikkerhetslov                                                                         </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dirty="0">
                          <a:effectLst/>
                          <a:latin typeface="Calibri" panose="020F0502020204030204" pitchFamily="34" charset="0"/>
                          <a:ea typeface="Calibri" panose="020F0502020204030204" pitchFamily="34" charset="0"/>
                        </a:rPr>
                        <a:t>9. juni</a:t>
                      </a:r>
                      <a:endParaRPr lang="nb-NO"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44130"/>
                  </a:ext>
                </a:extLst>
              </a:tr>
            </a:tbl>
          </a:graphicData>
        </a:graphic>
      </p:graphicFrame>
    </p:spTree>
    <p:extLst>
      <p:ext uri="{BB962C8B-B14F-4D97-AF65-F5344CB8AC3E}">
        <p14:creationId xmlns:p14="http://schemas.microsoft.com/office/powerpoint/2010/main" val="4144641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Aktiviteter 2022 jul-nov</a:t>
            </a:r>
          </a:p>
        </p:txBody>
      </p:sp>
      <p:graphicFrame>
        <p:nvGraphicFramePr>
          <p:cNvPr id="6" name="Plassholder for innhold 5">
            <a:extLst>
              <a:ext uri="{FF2B5EF4-FFF2-40B4-BE49-F238E27FC236}">
                <a16:creationId xmlns:a16="http://schemas.microsoft.com/office/drawing/2014/main" id="{5FCB6895-97C1-4D93-93B7-055F206D8021}"/>
              </a:ext>
            </a:extLst>
          </p:cNvPr>
          <p:cNvGraphicFramePr>
            <a:graphicFrameLocks noGrp="1"/>
          </p:cNvGraphicFramePr>
          <p:nvPr>
            <p:ph idx="1"/>
            <p:extLst>
              <p:ext uri="{D42A27DB-BD31-4B8C-83A1-F6EECF244321}">
                <p14:modId xmlns:p14="http://schemas.microsoft.com/office/powerpoint/2010/main" val="1565710494"/>
              </p:ext>
            </p:extLst>
          </p:nvPr>
        </p:nvGraphicFramePr>
        <p:xfrm>
          <a:off x="1198950" y="1988840"/>
          <a:ext cx="9865601" cy="4248475"/>
        </p:xfrm>
        <a:graphic>
          <a:graphicData uri="http://schemas.openxmlformats.org/drawingml/2006/table">
            <a:tbl>
              <a:tblPr firstRow="1" firstCol="1" bandRow="1"/>
              <a:tblGrid>
                <a:gridCol w="6127546">
                  <a:extLst>
                    <a:ext uri="{9D8B030D-6E8A-4147-A177-3AD203B41FA5}">
                      <a16:colId xmlns:a16="http://schemas.microsoft.com/office/drawing/2014/main" val="223696336"/>
                    </a:ext>
                  </a:extLst>
                </a:gridCol>
                <a:gridCol w="3738055">
                  <a:extLst>
                    <a:ext uri="{9D8B030D-6E8A-4147-A177-3AD203B41FA5}">
                      <a16:colId xmlns:a16="http://schemas.microsoft.com/office/drawing/2014/main" val="1373320235"/>
                    </a:ext>
                  </a:extLst>
                </a:gridCol>
              </a:tblGrid>
              <a:tr h="386225">
                <a:tc>
                  <a:txBody>
                    <a:bodyPr/>
                    <a:lstStyle/>
                    <a:p>
                      <a:r>
                        <a:rPr lang="nb-NO" sz="1400">
                          <a:effectLst/>
                          <a:latin typeface="Calibri" panose="020F0502020204030204" pitchFamily="34" charset="0"/>
                          <a:ea typeface="Calibri" panose="020F0502020204030204" pitchFamily="34" charset="0"/>
                        </a:rPr>
                        <a:t>FAR/DFARS</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14.-15. juni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32489"/>
                  </a:ext>
                </a:extLst>
              </a:tr>
              <a:tr h="386225">
                <a:tc>
                  <a:txBody>
                    <a:bodyPr/>
                    <a:lstStyle/>
                    <a:p>
                      <a:r>
                        <a:rPr lang="nb-NO" sz="1400">
                          <a:effectLst/>
                          <a:latin typeface="Calibri" panose="020F0502020204030204" pitchFamily="34" charset="0"/>
                          <a:ea typeface="Calibri" panose="020F0502020204030204" pitchFamily="34" charset="0"/>
                        </a:rPr>
                        <a:t>Eurosatory, Paris</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dirty="0">
                          <a:effectLst/>
                          <a:latin typeface="Calibri" panose="020F0502020204030204" pitchFamily="34" charset="0"/>
                          <a:ea typeface="Calibri" panose="020F0502020204030204" pitchFamily="34" charset="0"/>
                        </a:rPr>
                        <a:t>13.-17. juni</a:t>
                      </a:r>
                      <a:endParaRPr lang="nb-NO"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40207"/>
                  </a:ext>
                </a:extLst>
              </a:tr>
              <a:tr h="386225">
                <a:tc>
                  <a:txBody>
                    <a:bodyPr/>
                    <a:lstStyle/>
                    <a:p>
                      <a:r>
                        <a:rPr lang="nb-NO" sz="1400">
                          <a:effectLst/>
                          <a:latin typeface="Calibri" panose="020F0502020204030204" pitchFamily="34" charset="0"/>
                          <a:ea typeface="Calibri" panose="020F0502020204030204" pitchFamily="34" charset="0"/>
                        </a:rPr>
                        <a:t>ILA Berlin</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22.-25. juni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85007"/>
                  </a:ext>
                </a:extLst>
              </a:tr>
              <a:tr h="386225">
                <a:tc>
                  <a:txBody>
                    <a:bodyPr/>
                    <a:lstStyle/>
                    <a:p>
                      <a:r>
                        <a:rPr lang="nb-NO" sz="1400">
                          <a:effectLst/>
                          <a:latin typeface="Calibri" panose="020F0502020204030204" pitchFamily="34" charset="0"/>
                          <a:ea typeface="Calibri" panose="020F0502020204030204" pitchFamily="34" charset="0"/>
                        </a:rPr>
                        <a:t>Farnborough Air Show</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18.-22. juli</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662383"/>
                  </a:ext>
                </a:extLst>
              </a:tr>
              <a:tr h="386225">
                <a:tc>
                  <a:txBody>
                    <a:bodyPr/>
                    <a:lstStyle/>
                    <a:p>
                      <a:r>
                        <a:rPr lang="nb-NO" sz="1400">
                          <a:effectLst/>
                          <a:latin typeface="Calibri" panose="020F0502020204030204" pitchFamily="34" charset="0"/>
                          <a:ea typeface="Calibri" panose="020F0502020204030204" pitchFamily="34" charset="0"/>
                        </a:rPr>
                        <a:t>Arendalsuka</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15.-19. august</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009664"/>
                  </a:ext>
                </a:extLst>
              </a:tr>
              <a:tr h="386225">
                <a:tc>
                  <a:txBody>
                    <a:bodyPr/>
                    <a:lstStyle/>
                    <a:p>
                      <a:r>
                        <a:rPr lang="nb-NO" sz="1400">
                          <a:effectLst/>
                          <a:latin typeface="Calibri" panose="020F0502020204030204" pitchFamily="34" charset="0"/>
                          <a:ea typeface="Calibri" panose="020F0502020204030204" pitchFamily="34" charset="0"/>
                        </a:rPr>
                        <a:t>Leverandørseminar / FSi-messen</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31. august-1. sept</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515296"/>
                  </a:ext>
                </a:extLst>
              </a:tr>
              <a:tr h="386225">
                <a:tc>
                  <a:txBody>
                    <a:bodyPr/>
                    <a:lstStyle/>
                    <a:p>
                      <a:r>
                        <a:rPr lang="nb-NO" sz="1400">
                          <a:effectLst/>
                          <a:latin typeface="Calibri" panose="020F0502020204030204" pitchFamily="34" charset="0"/>
                          <a:ea typeface="Calibri" panose="020F0502020204030204" pitchFamily="34" charset="0"/>
                        </a:rPr>
                        <a:t>MSPO</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6.-9. sept</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529189"/>
                  </a:ext>
                </a:extLst>
              </a:tr>
              <a:tr h="386225">
                <a:tc>
                  <a:txBody>
                    <a:bodyPr/>
                    <a:lstStyle/>
                    <a:p>
                      <a:r>
                        <a:rPr lang="nb-NO" sz="1400">
                          <a:effectLst/>
                          <a:latin typeface="Calibri" panose="020F0502020204030204" pitchFamily="34" charset="0"/>
                          <a:ea typeface="Calibri" panose="020F0502020204030204" pitchFamily="34" charset="0"/>
                        </a:rPr>
                        <a:t>Teknologidag Sjøforsvaret, Bergen</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15.-16. sept </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066322"/>
                  </a:ext>
                </a:extLst>
              </a:tr>
              <a:tr h="386225">
                <a:tc>
                  <a:txBody>
                    <a:bodyPr/>
                    <a:lstStyle/>
                    <a:p>
                      <a:r>
                        <a:rPr lang="nb-NO" sz="1400">
                          <a:effectLst/>
                          <a:latin typeface="Calibri" panose="020F0502020204030204" pitchFamily="34" charset="0"/>
                          <a:ea typeface="Calibri" panose="020F0502020204030204" pitchFamily="34" charset="0"/>
                        </a:rPr>
                        <a:t>AUSA</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rPr>
                        <a:t>10. -12. oktober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571644"/>
                  </a:ext>
                </a:extLst>
              </a:tr>
              <a:tr h="386225">
                <a:tc>
                  <a:txBody>
                    <a:bodyPr/>
                    <a:lstStyle/>
                    <a:p>
                      <a:r>
                        <a:rPr lang="nb-NO" sz="1400">
                          <a:effectLst/>
                          <a:latin typeface="Calibri" panose="020F0502020204030204" pitchFamily="34" charset="0"/>
                          <a:ea typeface="Calibri" panose="020F0502020204030204" pitchFamily="34" charset="0"/>
                        </a:rPr>
                        <a:t>Euronaval, Paris</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18.-21. oktober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82513"/>
                  </a:ext>
                </a:extLst>
              </a:tr>
              <a:tr h="386225">
                <a:tc>
                  <a:txBody>
                    <a:bodyPr/>
                    <a:lstStyle/>
                    <a:p>
                      <a:r>
                        <a:rPr lang="nb-NO" sz="1400">
                          <a:effectLst/>
                          <a:latin typeface="Calibri" panose="020F0502020204030204" pitchFamily="34" charset="0"/>
                          <a:ea typeface="Calibri" panose="020F0502020204030204" pitchFamily="34" charset="0"/>
                          <a:cs typeface="Times New Roman" panose="02020603050405020304" pitchFamily="18" charset="0"/>
                        </a:rPr>
                        <a:t>Programkonferanse Landsystemer</a:t>
                      </a:r>
                      <a:endParaRPr lang="nb-NO"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b-NO" sz="1400" dirty="0">
                          <a:effectLst/>
                          <a:latin typeface="Calibri" panose="020F0502020204030204" pitchFamily="34" charset="0"/>
                          <a:ea typeface="Calibri" panose="020F0502020204030204" pitchFamily="34" charset="0"/>
                          <a:cs typeface="Times New Roman" panose="02020603050405020304" pitchFamily="18" charset="0"/>
                        </a:rPr>
                        <a:t>9. november</a:t>
                      </a:r>
                      <a:endParaRPr lang="nb-NO"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788345"/>
                  </a:ext>
                </a:extLst>
              </a:tr>
            </a:tbl>
          </a:graphicData>
        </a:graphic>
      </p:graphicFrame>
    </p:spTree>
    <p:extLst>
      <p:ext uri="{BB962C8B-B14F-4D97-AF65-F5344CB8AC3E}">
        <p14:creationId xmlns:p14="http://schemas.microsoft.com/office/powerpoint/2010/main" val="257378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Agenda</a:t>
            </a:r>
          </a:p>
        </p:txBody>
      </p:sp>
      <p:sp>
        <p:nvSpPr>
          <p:cNvPr id="3" name="Plassholder for innhold 2"/>
          <p:cNvSpPr>
            <a:spLocks noGrp="1"/>
          </p:cNvSpPr>
          <p:nvPr>
            <p:ph idx="1"/>
          </p:nvPr>
        </p:nvSpPr>
        <p:spPr>
          <a:xfrm>
            <a:off x="1198950" y="1439652"/>
            <a:ext cx="9793225" cy="4525963"/>
          </a:xfrm>
        </p:spPr>
        <p:txBody>
          <a:bodyPr/>
          <a:lstStyle/>
          <a:p>
            <a:pPr lvl="0"/>
            <a:r>
              <a:rPr lang="nb-NO" sz="2000" dirty="0"/>
              <a:t>Innledning</a:t>
            </a:r>
          </a:p>
          <a:p>
            <a:pPr lvl="1"/>
            <a:r>
              <a:rPr lang="nb-NO" sz="1800" dirty="0"/>
              <a:t>Agenda</a:t>
            </a:r>
          </a:p>
          <a:p>
            <a:pPr lvl="1"/>
            <a:r>
              <a:rPr lang="nb-NO" sz="1800" dirty="0"/>
              <a:t>Referat fra forrige møte</a:t>
            </a:r>
          </a:p>
          <a:p>
            <a:pPr lvl="0"/>
            <a:r>
              <a:rPr lang="nb-NO" sz="2000" dirty="0"/>
              <a:t>Status fra delportefølje Sjø</a:t>
            </a:r>
          </a:p>
          <a:p>
            <a:pPr lvl="1"/>
            <a:r>
              <a:rPr lang="nb-NO" sz="1800" dirty="0"/>
              <a:t>Status utvalgte prosjekter (FD)</a:t>
            </a:r>
          </a:p>
          <a:p>
            <a:pPr lvl="1"/>
            <a:r>
              <a:rPr lang="nb-NO" sz="1800" dirty="0"/>
              <a:t>Nye prosjektideer (FST)</a:t>
            </a:r>
          </a:p>
          <a:p>
            <a:pPr lvl="1"/>
            <a:r>
              <a:rPr lang="nb-NO" sz="1800" dirty="0"/>
              <a:t>Forsvarsindustrielle vurderinger (FD)</a:t>
            </a:r>
          </a:p>
          <a:p>
            <a:r>
              <a:rPr lang="nb-NO" sz="2000" dirty="0"/>
              <a:t>Programkonferansen 2022</a:t>
            </a:r>
          </a:p>
          <a:p>
            <a:pPr lvl="0"/>
            <a:r>
              <a:rPr lang="nb-NO" sz="2000" dirty="0" err="1"/>
              <a:t>Teknologidag</a:t>
            </a:r>
            <a:r>
              <a:rPr lang="nb-NO" sz="2000" dirty="0"/>
              <a:t> med Sjøforsvaret</a:t>
            </a:r>
          </a:p>
          <a:p>
            <a:pPr lvl="0"/>
            <a:r>
              <a:rPr lang="nb-NO" sz="2000" dirty="0"/>
              <a:t>Orientering fra </a:t>
            </a:r>
            <a:r>
              <a:rPr lang="nb-NO" sz="2000" dirty="0" err="1"/>
              <a:t>FSi</a:t>
            </a:r>
            <a:r>
              <a:rPr lang="nb-NO" sz="2000" dirty="0"/>
              <a:t> om aktiviteter det neste halve året</a:t>
            </a:r>
          </a:p>
          <a:p>
            <a:pPr lvl="0"/>
            <a:r>
              <a:rPr lang="nb-NO" sz="2000" dirty="0"/>
              <a:t>Eventuelt</a:t>
            </a:r>
          </a:p>
        </p:txBody>
      </p:sp>
    </p:spTree>
    <p:extLst>
      <p:ext uri="{BB962C8B-B14F-4D97-AF65-F5344CB8AC3E}">
        <p14:creationId xmlns:p14="http://schemas.microsoft.com/office/powerpoint/2010/main" val="64085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20"/>
          </p:nvPr>
        </p:nvSpPr>
        <p:spPr/>
        <p:txBody>
          <a:bodyPr/>
          <a:lstStyle/>
          <a:p>
            <a:r>
              <a:rPr lang="nb-NO" dirty="0"/>
              <a:t>Spørsmål?</a:t>
            </a:r>
          </a:p>
        </p:txBody>
      </p:sp>
    </p:spTree>
    <p:extLst>
      <p:ext uri="{BB962C8B-B14F-4D97-AF65-F5344CB8AC3E}">
        <p14:creationId xmlns:p14="http://schemas.microsoft.com/office/powerpoint/2010/main" val="388072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ilde 3"/>
          <p:cNvSpPr>
            <a:spLocks noGrp="1"/>
          </p:cNvSpPr>
          <p:nvPr>
            <p:ph type="pic" sz="quarter" idx="20"/>
          </p:nvPr>
        </p:nvSpPr>
        <p:spPr/>
      </p:sp>
      <p:sp>
        <p:nvSpPr>
          <p:cNvPr id="5" name="Plassholder for tekst 4"/>
          <p:cNvSpPr>
            <a:spLocks noGrp="1"/>
          </p:cNvSpPr>
          <p:nvPr>
            <p:ph type="body" sz="quarter" idx="21"/>
          </p:nvPr>
        </p:nvSpPr>
        <p:spPr/>
        <p:txBody>
          <a:bodyPr/>
          <a:lstStyle/>
          <a:p>
            <a:r>
              <a:rPr lang="nb-NO" dirty="0"/>
              <a:t>Status utvalgte prosjekter</a:t>
            </a:r>
          </a:p>
        </p:txBody>
      </p:sp>
      <p:sp>
        <p:nvSpPr>
          <p:cNvPr id="6" name="Plassholder for tekst 5"/>
          <p:cNvSpPr>
            <a:spLocks noGrp="1"/>
          </p:cNvSpPr>
          <p:nvPr>
            <p:ph type="body" sz="quarter" idx="22"/>
          </p:nvPr>
        </p:nvSpPr>
        <p:spPr/>
        <p:txBody>
          <a:bodyPr/>
          <a:lstStyle/>
          <a:p>
            <a:endParaRPr lang="nb-NO"/>
          </a:p>
        </p:txBody>
      </p:sp>
    </p:spTree>
    <p:extLst>
      <p:ext uri="{BB962C8B-B14F-4D97-AF65-F5344CB8AC3E}">
        <p14:creationId xmlns:p14="http://schemas.microsoft.com/office/powerpoint/2010/main" val="29453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P1118 Standardiserte fartøy til Sjøforsvaret</a:t>
            </a:r>
          </a:p>
        </p:txBody>
      </p:sp>
      <p:sp>
        <p:nvSpPr>
          <p:cNvPr id="5" name="Plassholder for innhold 9"/>
          <p:cNvSpPr>
            <a:spLocks noGrp="1"/>
          </p:cNvSpPr>
          <p:nvPr/>
        </p:nvSpPr>
        <p:spPr>
          <a:xfrm>
            <a:off x="1198800" y="170080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Konseptfase</a:t>
            </a:r>
          </a:p>
          <a:p>
            <a:pPr lvl="1"/>
            <a:r>
              <a:rPr lang="nb-NO" dirty="0"/>
              <a:t>Oppdrag gitt i desember 2021</a:t>
            </a:r>
          </a:p>
          <a:p>
            <a:pPr lvl="1"/>
            <a:r>
              <a:rPr lang="nb-NO" dirty="0"/>
              <a:t>Første leveranse juni 2022</a:t>
            </a:r>
          </a:p>
          <a:p>
            <a:pPr lvl="2"/>
            <a:r>
              <a:rPr lang="nb-NO" dirty="0"/>
              <a:t>Mulighetsstudie</a:t>
            </a:r>
          </a:p>
          <a:p>
            <a:pPr lvl="1"/>
            <a:r>
              <a:rPr lang="nb-NO" dirty="0"/>
              <a:t>Andre leveranse – tidlig 2023 (?)</a:t>
            </a:r>
          </a:p>
          <a:p>
            <a:pPr lvl="2"/>
            <a:r>
              <a:rPr lang="nb-NO" dirty="0"/>
              <a:t>Konseptvalgutredning</a:t>
            </a:r>
          </a:p>
          <a:p>
            <a:pPr lvl="1"/>
            <a:r>
              <a:rPr lang="nb-NO" dirty="0"/>
              <a:t>EKS 1 og regjeringsgodkjenning</a:t>
            </a:r>
          </a:p>
          <a:p>
            <a:r>
              <a:rPr lang="nb-NO" dirty="0"/>
              <a:t>Forprosjektfase</a:t>
            </a:r>
          </a:p>
          <a:p>
            <a:r>
              <a:rPr lang="nb-NO" dirty="0"/>
              <a:t>Gjennomføringsfase</a:t>
            </a:r>
          </a:p>
          <a:p>
            <a:pPr marL="0" indent="0">
              <a:buNone/>
            </a:pPr>
            <a:endParaRPr lang="nb-NO" dirty="0"/>
          </a:p>
        </p:txBody>
      </p:sp>
      <p:sp>
        <p:nvSpPr>
          <p:cNvPr id="6" name="Plassholder for innhold 10"/>
          <p:cNvSpPr>
            <a:spLocks noGrp="1"/>
          </p:cNvSpPr>
          <p:nvPr/>
        </p:nvSpPr>
        <p:spPr>
          <a:xfrm>
            <a:off x="6380400" y="1700808"/>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Prosjektet skal også vurdere andre konseptuelle alternativ enn bare fartøy:</a:t>
            </a:r>
          </a:p>
          <a:p>
            <a:pPr lvl="1"/>
            <a:r>
              <a:rPr lang="nb-NO" dirty="0" err="1"/>
              <a:t>Satelittovervåkning</a:t>
            </a:r>
            <a:r>
              <a:rPr lang="nb-NO" dirty="0"/>
              <a:t>?</a:t>
            </a:r>
          </a:p>
          <a:p>
            <a:pPr lvl="1"/>
            <a:r>
              <a:rPr lang="nb-NO" dirty="0"/>
              <a:t>Flere mindre båter?</a:t>
            </a:r>
          </a:p>
          <a:p>
            <a:pPr lvl="1"/>
            <a:r>
              <a:rPr lang="nb-NO" dirty="0"/>
              <a:t>Større båter med mindre hurtige patruljebåter ombord?</a:t>
            </a:r>
          </a:p>
          <a:p>
            <a:pPr lvl="1"/>
            <a:r>
              <a:rPr lang="nb-NO" dirty="0"/>
              <a:t>Stasjonær overvåkning?</a:t>
            </a:r>
          </a:p>
          <a:p>
            <a:pPr lvl="1"/>
            <a:r>
              <a:rPr lang="nb-NO" dirty="0"/>
              <a:t>Slå sammen kapasiteter?</a:t>
            </a:r>
          </a:p>
          <a:p>
            <a:pPr lvl="1"/>
            <a:r>
              <a:rPr lang="nb-NO" dirty="0"/>
              <a:t>Landbaserte løsninger?</a:t>
            </a:r>
          </a:p>
          <a:p>
            <a:pPr lvl="1"/>
            <a:r>
              <a:rPr lang="nb-NO" dirty="0"/>
              <a:t>Ubemannede og autonome løsninger?</a:t>
            </a:r>
          </a:p>
        </p:txBody>
      </p:sp>
    </p:spTree>
    <p:extLst>
      <p:ext uri="{BB962C8B-B14F-4D97-AF65-F5344CB8AC3E}">
        <p14:creationId xmlns:p14="http://schemas.microsoft.com/office/powerpoint/2010/main" val="31650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Overflatestruktur Marinen</a:t>
            </a:r>
          </a:p>
        </p:txBody>
      </p:sp>
      <p:sp>
        <p:nvSpPr>
          <p:cNvPr id="3" name="Plassholder for innhold 2"/>
          <p:cNvSpPr>
            <a:spLocks noGrp="1"/>
          </p:cNvSpPr>
          <p:nvPr>
            <p:ph idx="1"/>
          </p:nvPr>
        </p:nvSpPr>
        <p:spPr>
          <a:xfrm>
            <a:off x="1198950" y="1592797"/>
            <a:ext cx="9793225" cy="4860539"/>
          </a:xfrm>
        </p:spPr>
        <p:txBody>
          <a:bodyPr/>
          <a:lstStyle/>
          <a:p>
            <a:pPr lvl="0"/>
            <a:r>
              <a:rPr lang="nb-NO" dirty="0"/>
              <a:t>Utredning av «Krigføring i det maritime domenet» ble levert FSJ i slutten av 2021.</a:t>
            </a:r>
          </a:p>
          <a:p>
            <a:r>
              <a:rPr lang="nb-NO" dirty="0"/>
              <a:t>Avsnittet i LTP (</a:t>
            </a:r>
            <a:r>
              <a:rPr lang="nb-NO" dirty="0" err="1"/>
              <a:t>Prop</a:t>
            </a:r>
            <a:r>
              <a:rPr lang="nb-NO" dirty="0"/>
              <a:t>. 14 S) vedr overflatekampstruktur gir rammene for arbeidet.</a:t>
            </a:r>
          </a:p>
          <a:p>
            <a:pPr lvl="0"/>
            <a:r>
              <a:rPr lang="nb-NO" dirty="0"/>
              <a:t>Regjeringen skal til Stortinget med saken vedr ny overflatestruktur ila 2022 – Trolig som del av </a:t>
            </a:r>
            <a:r>
              <a:rPr lang="nb-NO" dirty="0" err="1"/>
              <a:t>Prop</a:t>
            </a:r>
            <a:r>
              <a:rPr lang="nb-NO" dirty="0"/>
              <a:t>. 1 S.</a:t>
            </a:r>
          </a:p>
          <a:p>
            <a:pPr lvl="0"/>
            <a:r>
              <a:rPr lang="nb-NO" dirty="0"/>
              <a:t>Følges opp med Konseptvalgutredning</a:t>
            </a:r>
          </a:p>
          <a:p>
            <a:endParaRPr lang="nb-NO" dirty="0"/>
          </a:p>
        </p:txBody>
      </p:sp>
    </p:spTree>
    <p:extLst>
      <p:ext uri="{BB962C8B-B14F-4D97-AF65-F5344CB8AC3E}">
        <p14:creationId xmlns:p14="http://schemas.microsoft.com/office/powerpoint/2010/main" val="134302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P6096 Levetidsforlengelse </a:t>
            </a:r>
            <a:r>
              <a:rPr lang="nb-NO" dirty="0"/>
              <a:t>fregatt</a:t>
            </a:r>
          </a:p>
        </p:txBody>
      </p:sp>
      <p:sp>
        <p:nvSpPr>
          <p:cNvPr id="3" name="Plassholder for innhold 2"/>
          <p:cNvSpPr>
            <a:spLocks noGrp="1"/>
          </p:cNvSpPr>
          <p:nvPr>
            <p:ph idx="1"/>
          </p:nvPr>
        </p:nvSpPr>
        <p:spPr>
          <a:xfrm>
            <a:off x="1198801" y="1592797"/>
            <a:ext cx="5761295" cy="4525963"/>
          </a:xfrm>
        </p:spPr>
        <p:txBody>
          <a:bodyPr/>
          <a:lstStyle/>
          <a:p>
            <a:pPr marL="457200" indent="-457200">
              <a:buFont typeface="Arial" panose="020B0604020202020204" pitchFamily="34" charset="0"/>
              <a:buChar char="•"/>
            </a:pPr>
            <a:r>
              <a:rPr lang="nb-NO" dirty="0"/>
              <a:t>Oppdrag om forprosjektfase (inkl. SSD) gitt i januar 2022</a:t>
            </a:r>
          </a:p>
          <a:p>
            <a:pPr marL="457200" indent="-457200">
              <a:buFont typeface="Arial" panose="020B0604020202020204" pitchFamily="34" charset="0"/>
              <a:buChar char="•"/>
            </a:pPr>
            <a:r>
              <a:rPr lang="nb-NO" dirty="0"/>
              <a:t>Som del av forprosjektfasen vil det gjennomføres en ny alternativanalyse</a:t>
            </a:r>
          </a:p>
          <a:p>
            <a:pPr marL="457200" indent="-457200">
              <a:buFont typeface="Arial" panose="020B0604020202020204" pitchFamily="34" charset="0"/>
              <a:buChar char="•"/>
            </a:pPr>
            <a:r>
              <a:rPr lang="nb-NO" dirty="0"/>
              <a:t>Prosjektet planlegges fremmet for Stortinget i 2024</a:t>
            </a:r>
          </a:p>
        </p:txBody>
      </p:sp>
      <p:pic>
        <p:nvPicPr>
          <p:cNvPr id="6" name="Plassholder for bilde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3113" r="7418"/>
          <a:stretch/>
        </p:blipFill>
        <p:spPr>
          <a:xfrm>
            <a:off x="7200800" y="1439652"/>
            <a:ext cx="5015880" cy="4203700"/>
          </a:xfrm>
        </p:spPr>
      </p:pic>
      <p:sp>
        <p:nvSpPr>
          <p:cNvPr id="8" name="TekstSylinder 7"/>
          <p:cNvSpPr txBox="1"/>
          <p:nvPr/>
        </p:nvSpPr>
        <p:spPr>
          <a:xfrm>
            <a:off x="9606670" y="5367415"/>
            <a:ext cx="2610010" cy="246221"/>
          </a:xfrm>
          <a:prstGeom prst="rect">
            <a:avLst/>
          </a:prstGeom>
          <a:noFill/>
        </p:spPr>
        <p:txBody>
          <a:bodyPr wrap="none" rtlCol="0">
            <a:spAutoFit/>
          </a:bodyPr>
          <a:lstStyle/>
          <a:p>
            <a:r>
              <a:rPr lang="nb-NO" sz="1000" dirty="0">
                <a:solidFill>
                  <a:schemeClr val="bg1"/>
                </a:solidFill>
              </a:rPr>
              <a:t>Foto: </a:t>
            </a:r>
            <a:r>
              <a:rPr lang="nb-NO" sz="1000" u="sng" dirty="0">
                <a:solidFill>
                  <a:schemeClr val="bg1"/>
                </a:solidFill>
              </a:rPr>
              <a:t>Marius Vågenes Villanger / Forsvaret</a:t>
            </a:r>
            <a:endParaRPr lang="nb-NO" sz="1000" dirty="0">
              <a:solidFill>
                <a:schemeClr val="bg1"/>
              </a:solidFill>
            </a:endParaRPr>
          </a:p>
        </p:txBody>
      </p:sp>
    </p:spTree>
    <p:extLst>
      <p:ext uri="{BB962C8B-B14F-4D97-AF65-F5344CB8AC3E}">
        <p14:creationId xmlns:p14="http://schemas.microsoft.com/office/powerpoint/2010/main" val="131043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P6380/1/2/3 Oppgradering Kystjegerkommandoen</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Konseptvalgutredning mottatt fra Forsvaret</a:t>
            </a:r>
          </a:p>
          <a:p>
            <a:pPr marL="457200" indent="-457200">
              <a:buFont typeface="Arial" panose="020B0604020202020204" pitchFamily="34" charset="0"/>
              <a:buChar char="•"/>
            </a:pPr>
            <a:r>
              <a:rPr lang="nb-NO" dirty="0"/>
              <a:t>EKS 1 i gang</a:t>
            </a:r>
          </a:p>
          <a:p>
            <a:pPr marL="457200" indent="-457200">
              <a:buFont typeface="Arial" panose="020B0604020202020204" pitchFamily="34" charset="0"/>
              <a:buChar char="•"/>
            </a:pPr>
            <a:r>
              <a:rPr lang="nb-NO" dirty="0"/>
              <a:t>Planlegges fremmet for regjeringsgodkjenning av konsept ila juni</a:t>
            </a:r>
          </a:p>
          <a:p>
            <a:pPr marL="457200" indent="-457200">
              <a:buFont typeface="Arial" panose="020B0604020202020204" pitchFamily="34" charset="0"/>
              <a:buChar char="•"/>
            </a:pPr>
            <a:r>
              <a:rPr lang="nb-NO" dirty="0"/>
              <a:t>FIV påbegynnes så snart beslutning om konsept foreligger</a:t>
            </a:r>
          </a:p>
          <a:p>
            <a:pPr marL="457200" indent="-457200">
              <a:buFont typeface="Arial" panose="020B0604020202020204" pitchFamily="34" charset="0"/>
              <a:buChar char="•"/>
            </a:pPr>
            <a:r>
              <a:rPr lang="nb-NO" dirty="0"/>
              <a:t>Prosjektene organiseres noe annerledes enn først tiltenkt</a:t>
            </a:r>
          </a:p>
          <a:p>
            <a:pPr marL="457200" indent="-457200">
              <a:buFont typeface="Arial" panose="020B0604020202020204" pitchFamily="34" charset="0"/>
              <a:buChar char="•"/>
            </a:pPr>
            <a:r>
              <a:rPr lang="nb-NO" dirty="0"/>
              <a:t>Oppstart planlagt i 2025</a:t>
            </a:r>
          </a:p>
        </p:txBody>
      </p:sp>
    </p:spTree>
    <p:extLst>
      <p:ext uri="{BB962C8B-B14F-4D97-AF65-F5344CB8AC3E}">
        <p14:creationId xmlns:p14="http://schemas.microsoft.com/office/powerpoint/2010/main" val="6860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P1082 NH90 Block 2 oppgradering</a:t>
            </a:r>
          </a:p>
        </p:txBody>
      </p:sp>
      <p:sp>
        <p:nvSpPr>
          <p:cNvPr id="3" name="Plassholder for innhold 2"/>
          <p:cNvSpPr>
            <a:spLocks noGrp="1"/>
          </p:cNvSpPr>
          <p:nvPr>
            <p:ph idx="1"/>
          </p:nvPr>
        </p:nvSpPr>
        <p:spPr>
          <a:xfrm>
            <a:off x="1198800" y="1592797"/>
            <a:ext cx="6841416" cy="4525963"/>
          </a:xfrm>
        </p:spPr>
        <p:txBody>
          <a:bodyPr/>
          <a:lstStyle/>
          <a:p>
            <a:pPr marL="457200" indent="-457200">
              <a:buFont typeface="Arial" panose="020B0604020202020204" pitchFamily="34" charset="0"/>
              <a:buChar char="•"/>
            </a:pPr>
            <a:r>
              <a:rPr lang="nb-NO" dirty="0"/>
              <a:t>Forsvarsindustriell vurdering gjennomført</a:t>
            </a:r>
          </a:p>
          <a:p>
            <a:pPr marL="457200" indent="-457200">
              <a:buFont typeface="Arial" panose="020B0604020202020204" pitchFamily="34" charset="0"/>
              <a:buChar char="•"/>
            </a:pPr>
            <a:r>
              <a:rPr lang="nb-NO" dirty="0" err="1"/>
              <a:t>KVU</a:t>
            </a:r>
            <a:r>
              <a:rPr lang="nb-NO" dirty="0"/>
              <a:t> mottatt</a:t>
            </a:r>
          </a:p>
          <a:p>
            <a:pPr marL="457200" indent="-457200">
              <a:buFont typeface="Arial" panose="020B0604020202020204" pitchFamily="34" charset="0"/>
              <a:buChar char="•"/>
            </a:pPr>
            <a:r>
              <a:rPr lang="nb-NO" dirty="0"/>
              <a:t>EKS 1 gjennomført</a:t>
            </a:r>
          </a:p>
          <a:p>
            <a:pPr marL="457200" indent="-457200">
              <a:buFont typeface="Arial" panose="020B0604020202020204" pitchFamily="34" charset="0"/>
              <a:buChar char="•"/>
            </a:pPr>
            <a:r>
              <a:rPr lang="nb-NO" dirty="0"/>
              <a:t>Videre arbeid med prosjektet er satt på vent i påvente av helhetlig gjennomgang av maritim helikopterkapasitet</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pPr marL="0" indent="0"/>
            <a:endParaRPr lang="nb-NO"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535" r="39904"/>
          <a:stretch/>
        </p:blipFill>
        <p:spPr>
          <a:xfrm>
            <a:off x="8040216" y="1590418"/>
            <a:ext cx="3960440" cy="4671645"/>
          </a:xfrm>
          <a:prstGeom prst="rect">
            <a:avLst/>
          </a:prstGeom>
        </p:spPr>
      </p:pic>
      <p:sp>
        <p:nvSpPr>
          <p:cNvPr id="5" name="TekstSylinder 4"/>
          <p:cNvSpPr txBox="1"/>
          <p:nvPr/>
        </p:nvSpPr>
        <p:spPr>
          <a:xfrm>
            <a:off x="9759337" y="6025358"/>
            <a:ext cx="2241319" cy="246221"/>
          </a:xfrm>
          <a:prstGeom prst="rect">
            <a:avLst/>
          </a:prstGeom>
          <a:noFill/>
        </p:spPr>
        <p:txBody>
          <a:bodyPr wrap="none" rtlCol="0">
            <a:spAutoFit/>
          </a:bodyPr>
          <a:lstStyle/>
          <a:p>
            <a:r>
              <a:rPr lang="nb-NO" sz="1000" dirty="0">
                <a:solidFill>
                  <a:schemeClr val="bg1">
                    <a:lumMod val="85000"/>
                  </a:schemeClr>
                </a:solidFill>
              </a:rPr>
              <a:t>Foto: Onar Digernes Aase/Forsvaret</a:t>
            </a:r>
          </a:p>
        </p:txBody>
      </p:sp>
    </p:spTree>
    <p:extLst>
      <p:ext uri="{BB962C8B-B14F-4D97-AF65-F5344CB8AC3E}">
        <p14:creationId xmlns:p14="http://schemas.microsoft.com/office/powerpoint/2010/main" val="26840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P1060 og </a:t>
            </a:r>
            <a:r>
              <a:rPr lang="nb-NO"/>
              <a:t>P1083 Oppdatering av </a:t>
            </a:r>
            <a:r>
              <a:rPr lang="nb-NO" dirty="0"/>
              <a:t>Skjold klassen</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Levetidsforlengelse til 2030 og oppgraderinger</a:t>
            </a:r>
          </a:p>
          <a:p>
            <a:pPr marL="457200" indent="-457200">
              <a:buFont typeface="Arial" panose="020B0604020202020204" pitchFamily="34" charset="0"/>
              <a:buChar char="•"/>
            </a:pPr>
            <a:r>
              <a:rPr lang="nb-NO" dirty="0"/>
              <a:t>P1060 - Skipsteknisk</a:t>
            </a:r>
          </a:p>
          <a:p>
            <a:pPr marL="457200" indent="-457200">
              <a:buFont typeface="Arial" panose="020B0604020202020204" pitchFamily="34" charset="0"/>
              <a:buChar char="•"/>
            </a:pPr>
            <a:r>
              <a:rPr lang="nb-NO" dirty="0"/>
              <a:t>P1083 - Kampledelsessystem</a:t>
            </a:r>
          </a:p>
          <a:p>
            <a:pPr marL="457200" indent="-457200">
              <a:buFont typeface="Arial" panose="020B0604020202020204" pitchFamily="34" charset="0"/>
              <a:buChar char="•"/>
            </a:pPr>
            <a:r>
              <a:rPr lang="nb-NO" dirty="0"/>
              <a:t>Begge prosjekt igangsatt og tidligsamarbeid inngått</a:t>
            </a:r>
          </a:p>
          <a:p>
            <a:pPr marL="857250" lvl="1" indent="-457200">
              <a:buFont typeface="Arial" panose="020B0604020202020204" pitchFamily="34" charset="0"/>
              <a:buChar char="•"/>
            </a:pPr>
            <a:r>
              <a:rPr lang="nb-NO" dirty="0"/>
              <a:t>Kontrakt forventes på begge prosjekter ila kort tid</a:t>
            </a:r>
          </a:p>
        </p:txBody>
      </p:sp>
    </p:spTree>
    <p:extLst>
      <p:ext uri="{BB962C8B-B14F-4D97-AF65-F5344CB8AC3E}">
        <p14:creationId xmlns:p14="http://schemas.microsoft.com/office/powerpoint/2010/main" val="2349133734"/>
      </p:ext>
    </p:extLst>
  </p:cSld>
  <p:clrMapOvr>
    <a:masterClrMapping/>
  </p:clrMapOvr>
</p:sld>
</file>

<file path=ppt/theme/theme1.xml><?xml version="1.0" encoding="utf-8"?>
<a:theme xmlns:a="http://schemas.openxmlformats.org/drawingml/2006/main" name="MOR_MAL for departementene">
  <a:themeElements>
    <a:clrScheme name="DSS - FD">
      <a:dk1>
        <a:sysClr val="windowText" lastClr="000000"/>
      </a:dk1>
      <a:lt1>
        <a:sysClr val="window" lastClr="FFFFFF"/>
      </a:lt1>
      <a:dk2>
        <a:srgbClr val="726E20"/>
      </a:dk2>
      <a:lt2>
        <a:srgbClr val="EAE8E5"/>
      </a:lt2>
      <a:accent1>
        <a:srgbClr val="726E20"/>
      </a:accent1>
      <a:accent2>
        <a:srgbClr val="C3D3DF"/>
      </a:accent2>
      <a:accent3>
        <a:srgbClr val="002857"/>
      </a:accent3>
      <a:accent4>
        <a:srgbClr val="D5D6D2"/>
      </a:accent4>
      <a:accent5>
        <a:srgbClr val="747678"/>
      </a:accent5>
      <a:accent6>
        <a:srgbClr val="703D29"/>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D-pptmal_16-9_Norsk.potx" id="{BF9BD0A7-0AB8-4FA7-B4E0-22F202AE80A2}" vid="{8F501E6D-3BC2-4545-9F6A-CC0E2673EA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NHO_DocumentProperty xmlns="f909def9-6662-4ec9-b2d2-41be86eee7c4">Internt</NHO_DocumentProperty>
    <ARENA_DocumentReference xmlns="f909def9-6662-4ec9-b2d2-41be86eee7c4" xsi:nil="true"/>
    <NHO_DocumentDate xmlns="f909def9-6662-4ec9-b2d2-41be86eee7c4" xsi:nil="true"/>
    <p8a47c7619634ae9930087b62d76e394 xmlns="f909def9-6662-4ec9-b2d2-41be86eee7c4">
      <Terms xmlns="http://schemas.microsoft.com/office/infopath/2007/PartnerControls"/>
    </p8a47c7619634ae9930087b62d76e394>
    <TaxCatchAll xmlns="749ab8b6-ff35-4a4f-9f18-9cef83ce6420" xsi:nil="true"/>
    <ARENA_DocumentRecipient xmlns="f909def9-6662-4ec9-b2d2-41be86eee7c4" xsi:nil="true"/>
    <TaxKeywordTaxHTField xmlns="749ab8b6-ff35-4a4f-9f18-9cef83ce6420">
      <Terms xmlns="http://schemas.microsoft.com/office/infopath/2007/PartnerControls"/>
    </TaxKeywordTaxHTField>
    <ARENA_DocumentSender xmlns="f909def9-6662-4ec9-b2d2-41be86eee7c4" xsi:nil="true"/>
    <NHO_DocumentStatus xmlns="f909def9-6662-4ec9-b2d2-41be86eee7c4">Under behandling</NHO_DocumentStatus>
    <c33924c3673147c88830f2707c1978bc xmlns="f909def9-6662-4ec9-b2d2-41be86eee7c4">
      <Terms xmlns="http://schemas.microsoft.com/office/infopath/2007/PartnerControls"/>
    </c33924c3673147c88830f2707c1978bc>
    <_dlc_DocId xmlns="4caef51f-96ac-471e-b3fb-3f27c24b1340">FSI01-1307967312-17484</_dlc_DocId>
    <_dlc_DocIdUrl xmlns="4caef51f-96ac-471e-b3fb-3f27c24b1340">
      <Url>https://nhosp.sharepoint.com/sites/FSI1/_layouts/15/DocIdRedir.aspx?ID=FSI01-1307967312-17484</Url>
      <Description>FSI01-1307967312-17484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sjon - NHO Fellesskapet" ma:contentTypeID="0x01010024A2C8D6A070534B9CF4AD2589879B1E040200FC20A7E134D9FC43958F2FA16B368761" ma:contentTypeVersion="11" ma:contentTypeDescription="Opprett et nytt dokument." ma:contentTypeScope="" ma:versionID="c5a029c8d4d52c3fa476729f8f98f15c">
  <xsd:schema xmlns:xsd="http://www.w3.org/2001/XMLSchema" xmlns:xs="http://www.w3.org/2001/XMLSchema" xmlns:p="http://schemas.microsoft.com/office/2006/metadata/properties" xmlns:ns2="f909def9-6662-4ec9-b2d2-41be86eee7c4" xmlns:ns3="749ab8b6-ff35-4a4f-9f18-9cef83ce6420" xmlns:ns4="4caef51f-96ac-471e-b3fb-3f27c24b1340" targetNamespace="http://schemas.microsoft.com/office/2006/metadata/properties" ma:root="true" ma:fieldsID="a5091dac427fd29d621d5241d8d92b74" ns2:_="" ns3:_="" ns4:_="">
    <xsd:import namespace="f909def9-6662-4ec9-b2d2-41be86eee7c4"/>
    <xsd:import namespace="749ab8b6-ff35-4a4f-9f18-9cef83ce6420"/>
    <xsd:import namespace="4caef51f-96ac-471e-b3fb-3f27c24b1340"/>
    <xsd:element name="properties">
      <xsd:complexType>
        <xsd:sequence>
          <xsd:element name="documentManagement">
            <xsd:complexType>
              <xsd:all>
                <xsd:element ref="ns2:NHO_DocumentStatus" minOccurs="0"/>
                <xsd:element ref="ns2:NHO_DocumentProperty" minOccurs="0"/>
                <xsd:element ref="ns2:NHO_DocumentDate" minOccurs="0"/>
                <xsd:element ref="ns2:c33924c3673147c88830f2707c1978bc" minOccurs="0"/>
                <xsd:element ref="ns3:TaxCatchAll" minOccurs="0"/>
                <xsd:element ref="ns3:TaxCatchAllLabel" minOccurs="0"/>
                <xsd:element ref="ns2:p8a47c7619634ae9930087b62d76e394" minOccurs="0"/>
                <xsd:element ref="ns3:TaxKeywordTaxHTField" minOccurs="0"/>
                <xsd:element ref="ns2:ARENA_DocumentReference" minOccurs="0"/>
                <xsd:element ref="ns2:ARENA_DocumentRecipient" minOccurs="0"/>
                <xsd:element ref="ns2:ARENA_DocumentSend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9def9-6662-4ec9-b2d2-41be86eee7c4" elementFormDefault="qualified">
    <xsd:import namespace="http://schemas.microsoft.com/office/2006/documentManagement/types"/>
    <xsd:import namespace="http://schemas.microsoft.com/office/infopath/2007/PartnerControls"/>
    <xsd:element name="NHO_DocumentStatus" ma:index="8" nillable="true" ma:displayName="Status" ma:default="Under behandling" ma:description="Status" ma:format="Dropdown" ma:internalName="NHO_DocumentStatus" ma:readOnly="false">
      <xsd:simpleType>
        <xsd:restriction base="dms:Choice">
          <xsd:enumeration value="Under behandling"/>
          <xsd:enumeration value="Til fordeling"/>
          <xsd:enumeration value="Arkivert"/>
        </xsd:restriction>
      </xsd:simpleType>
    </xsd:element>
    <xsd:element name="NHO_DocumentProperty" ma:index="9" nillable="true" ma:displayName="Inn/ut/internt" ma:default="Internt" ma:description="Inn/ut/internt" ma:format="Dropdown" ma:internalName="NHO_DocumentProperty" ma:readOnly="false">
      <xsd:simpleType>
        <xsd:restriction base="dms:Choice">
          <xsd:enumeration value="Internt"/>
          <xsd:enumeration value="Ut"/>
          <xsd:enumeration value="Inn"/>
        </xsd:restriction>
      </xsd:simpleType>
    </xsd:element>
    <xsd:element name="NHO_DocumentDate" ma:index="10" nillable="true" ma:displayName="Dokumentdato" ma:description="Dokumentdato" ma:format="DateOnly" ma:internalName="NHO_DocumentDate" ma:readOnly="false">
      <xsd:simpleType>
        <xsd:restriction base="dms:DateTime"/>
      </xsd:simpleType>
    </xsd:element>
    <xsd:element name="c33924c3673147c88830f2707c1978bc" ma:index="11" nillable="true" ma:taxonomy="true" ma:internalName="c33924c3673147c88830f2707c1978bc" ma:taxonomyFieldName="NhoMmdCaseWorker" ma:displayName="Saksbehandler" ma:readOnly="false" ma:fieldId="{c33924c3-6731-47c8-8830-f2707c1978bc}" ma:sspId="9119b49b-2cc3-444e-b755-8692f4554da6" ma:termSetId="a75e361f-3881-449b-8e3a-eada1710eb38" ma:anchorId="00000000-0000-0000-0000-000000000000" ma:open="false" ma:isKeyword="false">
      <xsd:complexType>
        <xsd:sequence>
          <xsd:element ref="pc:Terms" minOccurs="0" maxOccurs="1"/>
        </xsd:sequence>
      </xsd:complexType>
    </xsd:element>
    <xsd:element name="p8a47c7619634ae9930087b62d76e394" ma:index="15" nillable="true" ma:taxonomy="true" ma:internalName="p8a47c7619634ae9930087b62d76e394" ma:taxonomyFieldName="NHO_OrganisationUnit" ma:displayName="Organisasjonsenhet" ma:readOnly="false" ma:fieldId="{98a47c76-1963-4ae9-9300-87b62d76e394}" ma:sspId="9119b49b-2cc3-444e-b755-8692f4554da6" ma:termSetId="4686cc46-fb62-423b-8caf-c5de8864a4b0" ma:anchorId="00000000-0000-0000-0000-000000000000" ma:open="false" ma:isKeyword="false">
      <xsd:complexType>
        <xsd:sequence>
          <xsd:element ref="pc:Terms" minOccurs="0" maxOccurs="1"/>
        </xsd:sequence>
      </xsd:complexType>
    </xsd:element>
    <xsd:element name="ARENA_DocumentReference" ma:index="19" nillable="true" ma:displayName="Deres referanse" ma:description="Deres referanse" ma:internalName="ARENA_DocumentReference" ma:readOnly="false">
      <xsd:simpleType>
        <xsd:restriction base="dms:Text"/>
      </xsd:simpleType>
    </xsd:element>
    <xsd:element name="ARENA_DocumentRecipient" ma:index="20" nillable="true" ma:displayName="Mottaker" ma:description="Mottaker" ma:internalName="ARENA_DocumentRecipient" ma:readOnly="false">
      <xsd:simpleType>
        <xsd:restriction base="dms:Text"/>
      </xsd:simpleType>
    </xsd:element>
    <xsd:element name="ARENA_DocumentSender" ma:index="21" nillable="true" ma:displayName="Avsender" ma:description="Avsender" ma:internalName="ARENA_DocumentSend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810a15a-a7b8-487a-b3ad-b24917d7b78f}" ma:internalName="TaxCatchAll" ma:showField="CatchAllData" ma:web="4caef51f-96ac-471e-b3fb-3f27c24b13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810a15a-a7b8-487a-b3ad-b24917d7b78f}" ma:internalName="TaxCatchAllLabel" ma:readOnly="true" ma:showField="CatchAllDataLabel" ma:web="4caef51f-96ac-471e-b3fb-3f27c24b1340">
      <xsd:complexType>
        <xsd:complexContent>
          <xsd:extension base="dms:MultiChoiceLookup">
            <xsd:sequence>
              <xsd:element name="Value" type="dms:Lookup" maxOccurs="unbounded" minOccurs="0" nillable="true"/>
            </xsd:sequence>
          </xsd:extension>
        </xsd:complexContent>
      </xsd:complexType>
    </xsd:element>
    <xsd:element name="TaxKeywordTaxHTField" ma:index="17" nillable="true" ma:taxonomy="true" ma:internalName="TaxKeywordTaxHTField" ma:taxonomyFieldName="TaxKeyword" ma:displayName="Organisasjonsnøkkelord"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aef51f-96ac-471e-b3fb-3f27c24b1340" elementFormDefault="qualified">
    <xsd:import namespace="http://schemas.microsoft.com/office/2006/documentManagement/types"/>
    <xsd:import namespace="http://schemas.microsoft.com/office/infopath/2007/PartnerControls"/>
    <xsd:element name="_dlc_DocId" ma:index="22" nillable="true" ma:displayName="Dokument-ID-verdi" ma:description="Verdien for dokument-IDen som er tilordnet elementet." ma:internalName="_dlc_DocId" ma:readOnly="true">
      <xsd:simpleType>
        <xsd:restriction base="dms:Text"/>
      </xsd:simpleType>
    </xsd:element>
    <xsd:element name="_dlc_DocIdUrl" ma:index="23"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Fast ID" ma:description="Behold IDen ved tilleggin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9119b49b-2cc3-444e-b755-8692f4554da6" ContentTypeId="0x01010024A2C8D6A070534B9CF4AD2589879B1E0402" PreviousValue="false"/>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CD997E1-6DC2-484A-950E-24AD2B9CF237}">
  <ds:schemaRefs>
    <ds:schemaRef ds:uri="d8b48a73-73eb-4186-a1ce-cfbf40380b7c"/>
    <ds:schemaRef ds:uri="http://purl.org/dc/terms/"/>
    <ds:schemaRef ds:uri="http://purl.org/dc/elements/1.1/"/>
    <ds:schemaRef ds:uri="http://schemas.microsoft.com/office/2006/metadata/properties"/>
    <ds:schemaRef ds:uri="http://schemas.microsoft.com/office/2006/documentManagement/types"/>
    <ds:schemaRef ds:uri="http://schemas.microsoft.com/sharepoint/v4"/>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68CE749-D362-437A-A606-1EB87C414D0F}">
  <ds:schemaRefs>
    <ds:schemaRef ds:uri="http://schemas.microsoft.com/sharepoint/v3/contenttype/forms"/>
  </ds:schemaRefs>
</ds:datastoreItem>
</file>

<file path=customXml/itemProps3.xml><?xml version="1.0" encoding="utf-8"?>
<ds:datastoreItem xmlns:ds="http://schemas.openxmlformats.org/officeDocument/2006/customXml" ds:itemID="{88B071F4-CE55-4A55-9D62-D1DA9668C525}"/>
</file>

<file path=customXml/itemProps4.xml><?xml version="1.0" encoding="utf-8"?>
<ds:datastoreItem xmlns:ds="http://schemas.openxmlformats.org/officeDocument/2006/customXml" ds:itemID="{378B2F6D-B0FA-4CBE-8DD1-FFAD93AE13AD}"/>
</file>

<file path=customXml/itemProps5.xml><?xml version="1.0" encoding="utf-8"?>
<ds:datastoreItem xmlns:ds="http://schemas.openxmlformats.org/officeDocument/2006/customXml" ds:itemID="{7F3FE2AC-1F92-4BDC-89B7-18C6C3E64F47}"/>
</file>

<file path=customXml/itemProps6.xml><?xml version="1.0" encoding="utf-8"?>
<ds:datastoreItem xmlns:ds="http://schemas.openxmlformats.org/officeDocument/2006/customXml" ds:itemID="{8CF28592-5516-4644-AA48-621638F74DAF}"/>
</file>

<file path=docProps/app.xml><?xml version="1.0" encoding="utf-8"?>
<Properties xmlns="http://schemas.openxmlformats.org/officeDocument/2006/extended-properties" xmlns:vt="http://schemas.openxmlformats.org/officeDocument/2006/docPropsVTypes">
  <Template>FD-pptmal_16-9_Norsk</Template>
  <TotalTime>2625</TotalTime>
  <Words>1233</Words>
  <Application>Microsoft Office PowerPoint</Application>
  <PresentationFormat>Widescreen</PresentationFormat>
  <Paragraphs>198</Paragraphs>
  <Slides>20</Slides>
  <Notes>16</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Times New Roman</vt:lpstr>
      <vt:lpstr>Verdana</vt:lpstr>
      <vt:lpstr>MOR_MAL for departementene</vt:lpstr>
      <vt:lpstr>PowerPoint-presentasjon</vt:lpstr>
      <vt:lpstr>Agenda</vt:lpstr>
      <vt:lpstr>PowerPoint-presentasjon</vt:lpstr>
      <vt:lpstr>P1118 Standardiserte fartøy til Sjøforsvaret</vt:lpstr>
      <vt:lpstr>Overflatestruktur Marinen</vt:lpstr>
      <vt:lpstr>P6096 Levetidsforlengelse fregatt</vt:lpstr>
      <vt:lpstr>P6380/1/2/3 Oppgradering Kystjegerkommandoen</vt:lpstr>
      <vt:lpstr>P1082 NH90 Block 2 oppgradering</vt:lpstr>
      <vt:lpstr>P1060 og P1083 Oppdatering av Skjold klassen</vt:lpstr>
      <vt:lpstr>P6359 Fremtidig maritim minemottiltakskapabilitet</vt:lpstr>
      <vt:lpstr>P6624 MLU Indre kystvakt</vt:lpstr>
      <vt:lpstr>P6618 MLU KV Harstad</vt:lpstr>
      <vt:lpstr>P1081 Future NSM</vt:lpstr>
      <vt:lpstr>Nye prosjektideer - FST</vt:lpstr>
      <vt:lpstr>Forsvarsindustrielle vurderinger/analyser</vt:lpstr>
      <vt:lpstr>Agenda programkonferanse</vt:lpstr>
      <vt:lpstr>Forsvars- og sikkerhetsindustriens forening Aktiviteter   19. mars 2021</vt:lpstr>
      <vt:lpstr>Aktiviteter 2022 mar-jun</vt:lpstr>
      <vt:lpstr>Aktiviteter 2022 jul-nov</vt:lpstr>
      <vt:lpstr>PowerPoint-presentasjon</vt:lpstr>
    </vt:vector>
  </TitlesOfParts>
  <Company>Forsvarsdepartementet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til støttegruppemøte #1 2022 - sjøsystemer</dc:title>
  <dc:creator>Skribeland, Inge</dc:creator>
  <cp:lastModifiedBy>Terje Nylund</cp:lastModifiedBy>
  <cp:revision>169</cp:revision>
  <cp:lastPrinted>2021-11-02T08:06:29Z</cp:lastPrinted>
  <dcterms:created xsi:type="dcterms:W3CDTF">2019-09-30T11:43:31Z</dcterms:created>
  <dcterms:modified xsi:type="dcterms:W3CDTF">2022-03-28T07:15:29Z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0x01010024A2C8D6A070534B9CF4AD2589879B1E040200FC20A7E134D9FC43958F2FA16B368761</vt:lpwstr>
  </property>
  <property fmtid="{D5CDD505-2E9C-101B-9397-08002B2CF9AE}" pid="3" name="_dlc_DocIdItemGuid">
    <vt:lpwstr>fb3392bd-1b33-4f60-bc78-0ef57ac64db1</vt:lpwstr>
  </property>
  <property fmtid="{D5CDD505-2E9C-101B-9397-08002B2CF9AE}" pid="4" name="TaxKeyword">
    <vt:lpwstr/>
  </property>
</Properties>
</file>